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8" r:id="rId4"/>
    <p:sldId id="258" r:id="rId5"/>
    <p:sldId id="318" r:id="rId6"/>
    <p:sldId id="319" r:id="rId7"/>
    <p:sldId id="312" r:id="rId8"/>
    <p:sldId id="317" r:id="rId9"/>
    <p:sldId id="316" r:id="rId10"/>
    <p:sldId id="329" r:id="rId11"/>
    <p:sldId id="321" r:id="rId12"/>
    <p:sldId id="327" r:id="rId13"/>
    <p:sldId id="328" r:id="rId14"/>
    <p:sldId id="281" r:id="rId15"/>
    <p:sldId id="282" r:id="rId16"/>
    <p:sldId id="283" r:id="rId17"/>
    <p:sldId id="284" r:id="rId18"/>
    <p:sldId id="333" r:id="rId19"/>
    <p:sldId id="330" r:id="rId20"/>
    <p:sldId id="331" r:id="rId21"/>
    <p:sldId id="332" r:id="rId22"/>
    <p:sldId id="334" r:id="rId23"/>
    <p:sldId id="287" r:id="rId24"/>
    <p:sldId id="324"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a:srgbClr val="FFCC66"/>
    <a:srgbClr val="990099"/>
    <a:srgbClr val="CC0099"/>
    <a:srgbClr val="FE9202"/>
    <a:srgbClr val="6C1A00"/>
    <a:srgbClr val="00AACC"/>
    <a:srgbClr val="5EEC3C"/>
    <a:srgbClr val="1D3A00"/>
    <a:srgbClr val="0032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871" autoAdjust="0"/>
    <p:restoredTop sz="94660"/>
  </p:normalViewPr>
  <p:slideViewPr>
    <p:cSldViewPr>
      <p:cViewPr varScale="1">
        <p:scale>
          <a:sx n="91" d="100"/>
          <a:sy n="91" d="100"/>
        </p:scale>
        <p:origin x="-648"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8D531-B902-499A-847E-6FBCBC3131E5}" type="datetimeFigureOut">
              <a:rPr lang="en-US" smtClean="0"/>
              <a:pPr/>
              <a:t>10/2/2018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CF16D-E70B-4FAA-8F8B-D9ECE0DAE2BA}" type="slidenum">
              <a:rPr lang="en-US" smtClean="0"/>
              <a:pPr/>
              <a:t>‹#›</a:t>
            </a:fld>
            <a:endParaRPr lang="en-US"/>
          </a:p>
        </p:txBody>
      </p:sp>
    </p:spTree>
    <p:extLst>
      <p:ext uri="{BB962C8B-B14F-4D97-AF65-F5344CB8AC3E}">
        <p14:creationId xmlns="" xmlns:p14="http://schemas.microsoft.com/office/powerpoint/2010/main" val="55086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197405"/>
            <a:ext cx="7635250" cy="1374345"/>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2571750"/>
            <a:ext cx="7940481" cy="610820"/>
          </a:xfrm>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26005C90-ED64-4253-A15A-9B03AF885C3C}"/>
              </a:ext>
            </a:extLst>
          </p:cNvPr>
          <p:cNvPicPr>
            <a:picLocks noChangeAspect="1" noChangeArrowheads="1"/>
          </p:cNvPicPr>
          <p:nvPr userDrawn="1"/>
        </p:nvPicPr>
        <p:blipFill>
          <a:blip r:embed="rId2">
            <a:extLst>
              <a:ext uri="{28A0092B-C50C-407E-A947-70E740481C1C}">
                <a14:useLocalDpi xmlns=""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91623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51221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4" y="433880"/>
            <a:ext cx="6566315" cy="572644"/>
          </a:xfrm>
        </p:spPr>
        <p:txBody>
          <a:bodyPr>
            <a:normAutofit/>
          </a:bodyPr>
          <a:lstStyle>
            <a:lvl1pPr algn="l">
              <a:defRPr sz="3600">
                <a:solidFill>
                  <a:schemeClr val="accent6">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4" y="1044700"/>
            <a:ext cx="656631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7940659"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481109"/>
            <a:ext cx="4040188" cy="479822"/>
          </a:xfrm>
        </p:spPr>
        <p:txBody>
          <a:bodyPr anchor="b"/>
          <a:lstStyle>
            <a:lvl1pPr marL="0" indent="0" algn="ctr">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60930"/>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481109"/>
            <a:ext cx="4041775" cy="479822"/>
          </a:xfrm>
        </p:spPr>
        <p:txBody>
          <a:bodyPr anchor="b"/>
          <a:lstStyle>
            <a:lvl1pPr marL="0" indent="0" algn="ctr">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60930"/>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3E27E6E7-689E-4538-BDA0-3E8CAA5893F7}"/>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4495801" cy="1600200"/>
          </a:xfrm>
        </p:spPr>
        <p:txBody>
          <a:bodyPr>
            <a:normAutofit/>
          </a:bodyPr>
          <a:lstStyle/>
          <a:p>
            <a:pPr algn="ctr"/>
            <a:r>
              <a:rPr lang="en-US" altLang="ko-KR" b="1" dirty="0" smtClean="0">
                <a:latin typeface="Times New Roman" pitchFamily="18" charset="0"/>
                <a:ea typeface="맑은 고딕" pitchFamily="50" charset="-127"/>
                <a:cs typeface="Times New Roman" pitchFamily="18" charset="0"/>
              </a:rPr>
              <a:t>Computer Graphics</a:t>
            </a:r>
          </a:p>
        </p:txBody>
      </p:sp>
      <p:sp>
        <p:nvSpPr>
          <p:cNvPr id="3" name="Subtitle 2"/>
          <p:cNvSpPr>
            <a:spLocks noGrp="1"/>
          </p:cNvSpPr>
          <p:nvPr>
            <p:ph type="subTitle" idx="1"/>
          </p:nvPr>
        </p:nvSpPr>
        <p:spPr>
          <a:xfrm>
            <a:off x="0" y="3409950"/>
            <a:ext cx="3657600" cy="1733550"/>
          </a:xfrm>
        </p:spPr>
        <p:txBody>
          <a:bodyPr>
            <a:normAutofit/>
          </a:bodyPr>
          <a:lstStyle/>
          <a:p>
            <a:pPr algn="ctr"/>
            <a:r>
              <a:rPr lang="en-US" b="1" dirty="0" smtClean="0">
                <a:solidFill>
                  <a:schemeClr val="tx1">
                    <a:lumMod val="95000"/>
                    <a:lumOff val="5000"/>
                  </a:schemeClr>
                </a:solidFill>
              </a:rPr>
              <a:t>by</a:t>
            </a:r>
          </a:p>
          <a:p>
            <a:pPr algn="ctr"/>
            <a:r>
              <a:rPr lang="en-US" b="1" dirty="0" smtClean="0">
                <a:solidFill>
                  <a:schemeClr val="tx1">
                    <a:lumMod val="95000"/>
                    <a:lumOff val="5000"/>
                  </a:schemeClr>
                </a:solidFill>
              </a:rPr>
              <a:t>Dr. Metwally Rashad</a:t>
            </a:r>
            <a:endParaRPr lang="en-US" b="1" dirty="0">
              <a:solidFill>
                <a:schemeClr val="tx1">
                  <a:lumMod val="95000"/>
                  <a:lumOff val="5000"/>
                </a:schemeClr>
              </a:solidFill>
            </a:endParaRP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a:bodyPr>
          <a:lstStyle/>
          <a:p>
            <a:r>
              <a:rPr lang="en-GB" sz="2800" b="1" i="1" dirty="0" smtClean="0"/>
              <a:t>Definition of </a:t>
            </a:r>
            <a:br>
              <a:rPr lang="en-GB" sz="2800" b="1" i="1" dirty="0" smtClean="0"/>
            </a:br>
            <a:r>
              <a:rPr lang="en-GB" sz="2800" b="1" i="1" dirty="0" smtClean="0"/>
              <a:t>            Computer Graphics</a:t>
            </a:r>
            <a:endParaRPr lang="en-US" sz="2800" b="1" i="1" dirty="0" smtClean="0">
              <a:latin typeface="+mn-lt"/>
              <a:ea typeface="+mn-ea"/>
              <a:cs typeface="+mn-cs"/>
            </a:endParaRPr>
          </a:p>
        </p:txBody>
      </p:sp>
      <p:sp>
        <p:nvSpPr>
          <p:cNvPr id="3" name="Content Placeholder 2"/>
          <p:cNvSpPr>
            <a:spLocks noGrp="1"/>
          </p:cNvSpPr>
          <p:nvPr>
            <p:ph idx="1"/>
          </p:nvPr>
        </p:nvSpPr>
        <p:spPr>
          <a:xfrm>
            <a:off x="0" y="1066800"/>
            <a:ext cx="9296400" cy="3867150"/>
          </a:xfrm>
        </p:spPr>
        <p:txBody>
          <a:bodyPr>
            <a:normAutofit lnSpcReduction="10000"/>
          </a:bodyPr>
          <a:lstStyle/>
          <a:p>
            <a:endParaRPr lang="en-US" sz="800" dirty="0" smtClean="0">
              <a:latin typeface="Times New Roman" pitchFamily="18" charset="0"/>
              <a:cs typeface="Times New Roman" pitchFamily="18" charset="0"/>
            </a:endParaRPr>
          </a:p>
          <a:p>
            <a:r>
              <a:rPr lang="en-US" sz="2600" dirty="0" smtClean="0">
                <a:solidFill>
                  <a:srgbClr val="FF0000"/>
                </a:solidFill>
              </a:rPr>
              <a:t>Computer graphics </a:t>
            </a:r>
            <a:r>
              <a:rPr lang="en-US" sz="2600" dirty="0" smtClean="0"/>
              <a:t>deals with all aspects of creating images with </a:t>
            </a:r>
            <a:r>
              <a:rPr lang="en-US" dirty="0" smtClean="0"/>
              <a:t>a </a:t>
            </a:r>
            <a:r>
              <a:rPr lang="en-US" sz="2600" dirty="0" smtClean="0"/>
              <a:t>computer</a:t>
            </a:r>
          </a:p>
          <a:p>
            <a:pPr lvl="1"/>
            <a:r>
              <a:rPr lang="en-US" sz="2600" dirty="0" smtClean="0"/>
              <a:t>Hardware</a:t>
            </a:r>
          </a:p>
          <a:p>
            <a:pPr lvl="1"/>
            <a:r>
              <a:rPr lang="en-US" sz="2600" dirty="0" smtClean="0"/>
              <a:t>Software</a:t>
            </a:r>
          </a:p>
          <a:p>
            <a:pPr lvl="1"/>
            <a:r>
              <a:rPr lang="en-US" sz="2600" dirty="0" smtClean="0"/>
              <a:t>Applications</a:t>
            </a:r>
          </a:p>
          <a:p>
            <a:pPr lvl="1"/>
            <a:endParaRPr lang="en-US" sz="1100" dirty="0" smtClean="0">
              <a:solidFill>
                <a:schemeClr val="tx1">
                  <a:lumMod val="95000"/>
                  <a:lumOff val="5000"/>
                </a:schemeClr>
              </a:solidFill>
            </a:endParaRPr>
          </a:p>
          <a:p>
            <a:r>
              <a:rPr lang="en-US" sz="2600" dirty="0" smtClean="0">
                <a:solidFill>
                  <a:srgbClr val="FF0000"/>
                </a:solidFill>
              </a:rPr>
              <a:t>Computer graphics </a:t>
            </a:r>
            <a:r>
              <a:rPr lang="en-US" sz="2600" dirty="0" smtClean="0"/>
              <a:t>generates pictures with the aim of:</a:t>
            </a:r>
          </a:p>
          <a:p>
            <a:pPr lvl="1"/>
            <a:r>
              <a:rPr lang="en-US" sz="2600" dirty="0" smtClean="0"/>
              <a:t>to create realistic images</a:t>
            </a:r>
          </a:p>
          <a:p>
            <a:pPr lvl="1"/>
            <a:r>
              <a:rPr lang="en-US" sz="2600" dirty="0" smtClean="0"/>
              <a:t>to create images very close to “traditional” imaging methods</a:t>
            </a:r>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9/23</a:t>
            </a:r>
            <a:endParaRPr lang="en-US" sz="1000"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fontScale="90000"/>
          </a:bodyPr>
          <a:lstStyle/>
          <a:p>
            <a:r>
              <a:rPr lang="en-GB" sz="3200" b="1" i="1" dirty="0" smtClean="0"/>
              <a:t>Computer Graphics</a:t>
            </a:r>
            <a:r>
              <a:rPr lang="en-US" sz="3200" b="1" dirty="0" smtClean="0">
                <a:solidFill>
                  <a:srgbClr val="FF0000"/>
                </a:solidFill>
              </a:rPr>
              <a:t> </a:t>
            </a:r>
            <a:br>
              <a:rPr lang="en-US" sz="3200" b="1" dirty="0" smtClean="0">
                <a:solidFill>
                  <a:srgbClr val="FF0000"/>
                </a:solidFill>
              </a:rPr>
            </a:br>
            <a:r>
              <a:rPr lang="en-US" sz="3200" b="1" dirty="0" smtClean="0">
                <a:solidFill>
                  <a:srgbClr val="FF0000"/>
                </a:solidFill>
              </a:rPr>
              <a:t>                                 </a:t>
            </a:r>
            <a:r>
              <a:rPr lang="en-US" sz="3200" dirty="0" smtClean="0">
                <a:solidFill>
                  <a:srgbClr val="FF0000"/>
                </a:solidFill>
              </a:rPr>
              <a:t> </a:t>
            </a:r>
            <a:r>
              <a:rPr lang="en-US" sz="3200" i="1" dirty="0" smtClean="0"/>
              <a:t>fields</a:t>
            </a:r>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10/23</a:t>
            </a:r>
            <a:endParaRPr lang="en-US" sz="1000" dirty="0"/>
          </a:p>
        </p:txBody>
      </p:sp>
      <p:sp>
        <p:nvSpPr>
          <p:cNvPr id="5" name="Cloud Callout 4"/>
          <p:cNvSpPr/>
          <p:nvPr/>
        </p:nvSpPr>
        <p:spPr>
          <a:xfrm>
            <a:off x="76200" y="1504950"/>
            <a:ext cx="2971800" cy="12192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Image Processing</a:t>
            </a:r>
            <a:endParaRPr lang="en-US" b="1" dirty="0">
              <a:solidFill>
                <a:schemeClr val="tx2"/>
              </a:solidFill>
            </a:endParaRPr>
          </a:p>
        </p:txBody>
      </p:sp>
      <p:sp>
        <p:nvSpPr>
          <p:cNvPr id="6" name="Explosion 2 5"/>
          <p:cNvSpPr/>
          <p:nvPr/>
        </p:nvSpPr>
        <p:spPr>
          <a:xfrm>
            <a:off x="2819400" y="2190750"/>
            <a:ext cx="3497387" cy="1828800"/>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Computer Vision</a:t>
            </a:r>
            <a:endParaRPr lang="en-US" b="1" dirty="0"/>
          </a:p>
        </p:txBody>
      </p:sp>
      <p:sp>
        <p:nvSpPr>
          <p:cNvPr id="7" name="Cloud Callout 6"/>
          <p:cNvSpPr/>
          <p:nvPr/>
        </p:nvSpPr>
        <p:spPr>
          <a:xfrm>
            <a:off x="6096000" y="1200150"/>
            <a:ext cx="2819400" cy="16764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 Computer Aided Manufacture (CAM)</a:t>
            </a:r>
          </a:p>
        </p:txBody>
      </p:sp>
      <p:sp>
        <p:nvSpPr>
          <p:cNvPr id="8" name="Wave 7"/>
          <p:cNvSpPr/>
          <p:nvPr/>
        </p:nvSpPr>
        <p:spPr>
          <a:xfrm>
            <a:off x="6172200" y="3333750"/>
            <a:ext cx="2689026" cy="1461118"/>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Computer Aided Design (CAD)</a:t>
            </a:r>
            <a:endParaRPr lang="en-US" b="1" dirty="0" smtClean="0">
              <a:solidFill>
                <a:schemeClr val="tx2"/>
              </a:solidFill>
            </a:endParaRPr>
          </a:p>
        </p:txBody>
      </p:sp>
      <p:sp>
        <p:nvSpPr>
          <p:cNvPr id="9" name="Oval Callout 8"/>
          <p:cNvSpPr/>
          <p:nvPr/>
        </p:nvSpPr>
        <p:spPr>
          <a:xfrm>
            <a:off x="228600" y="3638550"/>
            <a:ext cx="2743200" cy="1188720"/>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Visualization</a:t>
            </a:r>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lide(fromBottom)">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fontScale="90000"/>
          </a:bodyPr>
          <a:lstStyle/>
          <a:p>
            <a:r>
              <a:rPr lang="en-US" sz="3200" b="1" i="1" dirty="0" smtClean="0"/>
              <a:t>Computer Graphics</a:t>
            </a:r>
            <a:br>
              <a:rPr lang="en-US" sz="3200" b="1" i="1" dirty="0" smtClean="0"/>
            </a:br>
            <a:r>
              <a:rPr lang="en-US" sz="3200" dirty="0" smtClean="0"/>
              <a:t>                              </a:t>
            </a:r>
            <a:r>
              <a:rPr lang="en-US" sz="2800" dirty="0" smtClean="0"/>
              <a:t>Applications</a:t>
            </a:r>
          </a:p>
        </p:txBody>
      </p:sp>
      <p:sp>
        <p:nvSpPr>
          <p:cNvPr id="3" name="Content Placeholder 2"/>
          <p:cNvSpPr>
            <a:spLocks noGrp="1"/>
          </p:cNvSpPr>
          <p:nvPr>
            <p:ph idx="1"/>
          </p:nvPr>
        </p:nvSpPr>
        <p:spPr>
          <a:xfrm>
            <a:off x="0" y="1066800"/>
            <a:ext cx="9296400" cy="3867150"/>
          </a:xfrm>
        </p:spPr>
        <p:txBody>
          <a:bodyPr>
            <a:normAutofit/>
          </a:bodyPr>
          <a:lstStyle/>
          <a:p>
            <a:endParaRPr lang="en-US" sz="800" dirty="0" smtClean="0">
              <a:latin typeface="Times New Roman" pitchFamily="18" charset="0"/>
              <a:cs typeface="Times New Roman" pitchFamily="18" charset="0"/>
            </a:endParaRPr>
          </a:p>
          <a:p>
            <a:pPr>
              <a:lnSpc>
                <a:spcPct val="90000"/>
              </a:lnSpc>
            </a:pPr>
            <a:r>
              <a:rPr lang="en-US" sz="2400" dirty="0" smtClean="0">
                <a:solidFill>
                  <a:srgbClr val="FF0000"/>
                </a:solidFill>
              </a:rPr>
              <a:t>Virtual Reality</a:t>
            </a:r>
          </a:p>
          <a:p>
            <a:pPr lvl="1">
              <a:lnSpc>
                <a:spcPct val="90000"/>
              </a:lnSpc>
            </a:pPr>
            <a:r>
              <a:rPr lang="en-US" sz="2000" dirty="0" smtClean="0"/>
              <a:t>VR: User interacts and views with a 3D world using “more natural” means</a:t>
            </a:r>
          </a:p>
          <a:p>
            <a:pPr>
              <a:lnSpc>
                <a:spcPct val="90000"/>
              </a:lnSpc>
            </a:pPr>
            <a:r>
              <a:rPr lang="en-US" sz="2400" dirty="0" smtClean="0">
                <a:solidFill>
                  <a:srgbClr val="FF0000"/>
                </a:solidFill>
              </a:rPr>
              <a:t>Data Visualization</a:t>
            </a:r>
          </a:p>
          <a:p>
            <a:pPr lvl="1">
              <a:lnSpc>
                <a:spcPct val="90000"/>
              </a:lnSpc>
            </a:pPr>
            <a:r>
              <a:rPr lang="en-US" sz="2000" dirty="0" smtClean="0"/>
              <a:t>Scientific, Engineering, Medical data</a:t>
            </a:r>
          </a:p>
          <a:p>
            <a:pPr lvl="1">
              <a:lnSpc>
                <a:spcPct val="90000"/>
              </a:lnSpc>
            </a:pPr>
            <a:r>
              <a:rPr lang="en-US" sz="2000" dirty="0" smtClean="0"/>
              <a:t>Visualizing millions to billions of data points</a:t>
            </a:r>
          </a:p>
          <a:p>
            <a:pPr>
              <a:lnSpc>
                <a:spcPct val="90000"/>
              </a:lnSpc>
            </a:pPr>
            <a:r>
              <a:rPr lang="en-US" sz="2400" dirty="0" smtClean="0">
                <a:solidFill>
                  <a:srgbClr val="FF0000"/>
                </a:solidFill>
              </a:rPr>
              <a:t>Education and Training</a:t>
            </a:r>
          </a:p>
          <a:p>
            <a:pPr lvl="1">
              <a:lnSpc>
                <a:spcPct val="90000"/>
              </a:lnSpc>
            </a:pPr>
            <a:r>
              <a:rPr lang="en-US" sz="2000" dirty="0" smtClean="0"/>
              <a:t>Models of physical, financial, social systems</a:t>
            </a:r>
          </a:p>
          <a:p>
            <a:pPr marL="342900" lvl="1" indent="-342900">
              <a:lnSpc>
                <a:spcPct val="90000"/>
              </a:lnSpc>
              <a:buFont typeface="Arial" pitchFamily="34" charset="0"/>
              <a:buChar char="•"/>
            </a:pPr>
            <a:r>
              <a:rPr lang="en-US" sz="2400" dirty="0" smtClean="0">
                <a:solidFill>
                  <a:srgbClr val="FF0000"/>
                </a:solidFill>
              </a:rPr>
              <a:t>Computer Aided Design (CAD)</a:t>
            </a:r>
          </a:p>
          <a:p>
            <a:pPr lvl="1">
              <a:lnSpc>
                <a:spcPct val="90000"/>
              </a:lnSpc>
            </a:pPr>
            <a:endParaRPr lang="en-US" sz="2000" dirty="0" smtClean="0"/>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11/23</a:t>
            </a:r>
            <a:endParaRPr lang="en-US" sz="1000" dirty="0"/>
          </a:p>
        </p:txBody>
      </p:sp>
      <p:pic>
        <p:nvPicPr>
          <p:cNvPr id="5" name="Picture 5"/>
          <p:cNvPicPr>
            <a:picLocks noChangeAspect="1" noChangeArrowheads="1"/>
          </p:cNvPicPr>
          <p:nvPr/>
        </p:nvPicPr>
        <p:blipFill>
          <a:blip r:embed="rId2" cstate="print"/>
          <a:srcRect/>
          <a:stretch>
            <a:fillRect/>
          </a:stretch>
        </p:blipFill>
        <p:spPr>
          <a:xfrm>
            <a:off x="7315200" y="3771900"/>
            <a:ext cx="1371600" cy="1371600"/>
          </a:xfrm>
          <a:prstGeom prst="rect">
            <a:avLst/>
          </a:prstGeom>
          <a:noFill/>
          <a:ln/>
        </p:spPr>
      </p:pic>
      <p:pic>
        <p:nvPicPr>
          <p:cNvPr id="6" name="Picture 4"/>
          <p:cNvPicPr>
            <a:picLocks noChangeAspect="1" noChangeArrowheads="1"/>
          </p:cNvPicPr>
          <p:nvPr/>
        </p:nvPicPr>
        <p:blipFill>
          <a:blip r:embed="rId3" cstate="print"/>
          <a:srcRect/>
          <a:stretch>
            <a:fillRect/>
          </a:stretch>
        </p:blipFill>
        <p:spPr>
          <a:xfrm>
            <a:off x="5562600" y="1962150"/>
            <a:ext cx="1600200" cy="1600200"/>
          </a:xfrm>
          <a:prstGeom prst="rect">
            <a:avLst/>
          </a:prstGeom>
          <a:noFill/>
          <a:ln/>
        </p:spPr>
      </p:pic>
      <p:pic>
        <p:nvPicPr>
          <p:cNvPr id="8" name="Picture 8"/>
          <p:cNvPicPr>
            <a:picLocks noChangeAspect="1" noChangeArrowheads="1"/>
          </p:cNvPicPr>
          <p:nvPr/>
        </p:nvPicPr>
        <p:blipFill>
          <a:blip r:embed="rId4" cstate="print"/>
          <a:srcRect/>
          <a:stretch>
            <a:fillRect/>
          </a:stretch>
        </p:blipFill>
        <p:spPr bwMode="auto">
          <a:xfrm>
            <a:off x="5486400" y="3714750"/>
            <a:ext cx="1676400" cy="1428750"/>
          </a:xfrm>
          <a:prstGeom prst="rect">
            <a:avLst/>
          </a:prstGeom>
          <a:noFill/>
          <a:ln w="76200">
            <a:noFill/>
            <a:miter lim="800000"/>
            <a:headEnd/>
            <a:tailEnd/>
          </a:ln>
          <a:effectLst/>
        </p:spPr>
      </p:pic>
      <p:pic>
        <p:nvPicPr>
          <p:cNvPr id="3074" name="Picture 2"/>
          <p:cNvPicPr>
            <a:picLocks noChangeAspect="1" noChangeArrowheads="1"/>
          </p:cNvPicPr>
          <p:nvPr/>
        </p:nvPicPr>
        <p:blipFill>
          <a:blip r:embed="rId5" cstate="print"/>
          <a:srcRect/>
          <a:stretch>
            <a:fillRect/>
          </a:stretch>
        </p:blipFill>
        <p:spPr bwMode="auto">
          <a:xfrm>
            <a:off x="7239000" y="2133600"/>
            <a:ext cx="1905000" cy="1428750"/>
          </a:xfrm>
          <a:prstGeom prst="rect">
            <a:avLst/>
          </a:prstGeom>
          <a:noFill/>
          <a:ln w="9525">
            <a:noFill/>
            <a:miter lim="800000"/>
            <a:headEnd/>
            <a:tailEnd/>
          </a:ln>
          <a:effectLst/>
        </p:spPr>
      </p:pic>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fontScale="90000"/>
          </a:bodyPr>
          <a:lstStyle/>
          <a:p>
            <a:r>
              <a:rPr lang="en-US" sz="3200" b="1" i="1" dirty="0" smtClean="0"/>
              <a:t>Computer Graphics</a:t>
            </a:r>
            <a:br>
              <a:rPr lang="en-US" sz="3200" b="1" i="1" dirty="0" smtClean="0"/>
            </a:br>
            <a:r>
              <a:rPr lang="en-US" sz="3200" dirty="0" smtClean="0"/>
              <a:t>                              </a:t>
            </a:r>
            <a:r>
              <a:rPr lang="en-US" sz="2800" dirty="0" smtClean="0"/>
              <a:t>Applications</a:t>
            </a:r>
          </a:p>
        </p:txBody>
      </p:sp>
      <p:sp>
        <p:nvSpPr>
          <p:cNvPr id="3" name="Content Placeholder 2"/>
          <p:cNvSpPr>
            <a:spLocks noGrp="1"/>
          </p:cNvSpPr>
          <p:nvPr>
            <p:ph idx="1"/>
          </p:nvPr>
        </p:nvSpPr>
        <p:spPr>
          <a:xfrm>
            <a:off x="0" y="1066800"/>
            <a:ext cx="8610600" cy="4076700"/>
          </a:xfrm>
        </p:spPr>
        <p:txBody>
          <a:bodyPr>
            <a:normAutofit fontScale="62500" lnSpcReduction="20000"/>
          </a:bodyPr>
          <a:lstStyle/>
          <a:p>
            <a:endParaRPr lang="en-US" sz="800" dirty="0" smtClean="0">
              <a:latin typeface="Times New Roman" pitchFamily="18" charset="0"/>
              <a:cs typeface="Times New Roman" pitchFamily="18" charset="0"/>
            </a:endParaRPr>
          </a:p>
          <a:p>
            <a:pPr>
              <a:lnSpc>
                <a:spcPct val="110000"/>
              </a:lnSpc>
            </a:pPr>
            <a:r>
              <a:rPr lang="en-US" sz="3700" dirty="0" smtClean="0">
                <a:solidFill>
                  <a:srgbClr val="FF0000"/>
                </a:solidFill>
              </a:rPr>
              <a:t>Computer Art and Design</a:t>
            </a:r>
          </a:p>
          <a:p>
            <a:pPr lvl="1">
              <a:lnSpc>
                <a:spcPct val="90000"/>
              </a:lnSpc>
            </a:pPr>
            <a:r>
              <a:rPr lang="en-US" sz="3200" dirty="0" smtClean="0"/>
              <a:t>Fine and commercial art</a:t>
            </a:r>
          </a:p>
          <a:p>
            <a:pPr lvl="1">
              <a:lnSpc>
                <a:spcPct val="90000"/>
              </a:lnSpc>
            </a:pPr>
            <a:r>
              <a:rPr lang="en-US" sz="3200" dirty="0" smtClean="0"/>
              <a:t>Performance Art</a:t>
            </a:r>
          </a:p>
          <a:p>
            <a:pPr lvl="1">
              <a:lnSpc>
                <a:spcPct val="90000"/>
              </a:lnSpc>
            </a:pPr>
            <a:r>
              <a:rPr lang="en-US" sz="3200" dirty="0" smtClean="0"/>
              <a:t>Aesthetic Computing</a:t>
            </a:r>
          </a:p>
          <a:p>
            <a:pPr>
              <a:lnSpc>
                <a:spcPct val="110000"/>
              </a:lnSpc>
            </a:pPr>
            <a:r>
              <a:rPr lang="en-US" sz="3700" dirty="0" smtClean="0">
                <a:solidFill>
                  <a:srgbClr val="FF0000"/>
                </a:solidFill>
              </a:rPr>
              <a:t>Games/Movies</a:t>
            </a:r>
          </a:p>
          <a:p>
            <a:pPr>
              <a:lnSpc>
                <a:spcPct val="110000"/>
              </a:lnSpc>
            </a:pPr>
            <a:r>
              <a:rPr lang="en-US" sz="3700" dirty="0" smtClean="0">
                <a:solidFill>
                  <a:srgbClr val="FF0000"/>
                </a:solidFill>
              </a:rPr>
              <a:t>Image Processing</a:t>
            </a:r>
          </a:p>
          <a:p>
            <a:pPr lvl="1"/>
            <a:r>
              <a:rPr lang="en-US" sz="3200" dirty="0" smtClean="0"/>
              <a:t>~Inverse of Graphics</a:t>
            </a:r>
          </a:p>
          <a:p>
            <a:pPr lvl="1"/>
            <a:r>
              <a:rPr lang="en-US" sz="3200" dirty="0" smtClean="0"/>
              <a:t>Start with a picture</a:t>
            </a:r>
          </a:p>
          <a:p>
            <a:pPr lvl="1"/>
            <a:r>
              <a:rPr lang="en-US" sz="3200" dirty="0" smtClean="0"/>
              <a:t>Process picture information</a:t>
            </a:r>
          </a:p>
          <a:p>
            <a:pPr>
              <a:lnSpc>
                <a:spcPct val="110000"/>
              </a:lnSpc>
            </a:pPr>
            <a:r>
              <a:rPr lang="en-US" sz="3700" dirty="0" smtClean="0">
                <a:solidFill>
                  <a:srgbClr val="FF0000"/>
                </a:solidFill>
              </a:rPr>
              <a:t>Graphical User Interfaces (GUIs</a:t>
            </a:r>
            <a:r>
              <a:rPr lang="en-US" sz="3400" dirty="0" smtClean="0">
                <a:solidFill>
                  <a:srgbClr val="FF0000"/>
                </a:solidFill>
              </a:rPr>
              <a:t>)</a:t>
            </a:r>
          </a:p>
          <a:p>
            <a:pPr lvl="1"/>
            <a:r>
              <a:rPr lang="en-US" sz="3200" dirty="0" smtClean="0"/>
              <a:t>WIMP interface</a:t>
            </a:r>
          </a:p>
          <a:p>
            <a:pPr lvl="1"/>
            <a:r>
              <a:rPr lang="en-US" sz="3200" dirty="0" smtClean="0"/>
              <a:t>HCI</a:t>
            </a:r>
          </a:p>
        </p:txBody>
      </p:sp>
      <p:sp>
        <p:nvSpPr>
          <p:cNvPr id="4" name="Text Box 19"/>
          <p:cNvSpPr txBox="1">
            <a:spLocks noChangeArrowheads="1"/>
          </p:cNvSpPr>
          <p:nvPr/>
        </p:nvSpPr>
        <p:spPr bwMode="auto">
          <a:xfrm>
            <a:off x="8534400" y="4897279"/>
            <a:ext cx="609601" cy="246221"/>
          </a:xfrm>
          <a:prstGeom prst="rect">
            <a:avLst/>
          </a:prstGeom>
          <a:noFill/>
          <a:ln w="9525">
            <a:noFill/>
            <a:miter lim="800000"/>
            <a:headEnd/>
            <a:tailEnd/>
          </a:ln>
        </p:spPr>
        <p:txBody>
          <a:bodyPr wrap="square">
            <a:spAutoFit/>
          </a:bodyPr>
          <a:lstStyle/>
          <a:p>
            <a:pPr>
              <a:spcBef>
                <a:spcPct val="50000"/>
              </a:spcBef>
            </a:pPr>
            <a:r>
              <a:rPr lang="en-US" sz="1000" dirty="0" smtClean="0"/>
              <a:t>12/23</a:t>
            </a:r>
            <a:endParaRPr lang="en-US" sz="1000" dirty="0"/>
          </a:p>
        </p:txBody>
      </p:sp>
      <p:pic>
        <p:nvPicPr>
          <p:cNvPr id="6" name="Picture 10"/>
          <p:cNvPicPr>
            <a:picLocks noChangeAspect="1" noChangeArrowheads="1"/>
          </p:cNvPicPr>
          <p:nvPr/>
        </p:nvPicPr>
        <p:blipFill>
          <a:blip r:embed="rId2"/>
          <a:srcRect/>
          <a:stretch>
            <a:fillRect/>
          </a:stretch>
        </p:blipFill>
        <p:spPr>
          <a:xfrm>
            <a:off x="4343400" y="2724150"/>
            <a:ext cx="1905000" cy="2049463"/>
          </a:xfrm>
          <a:prstGeom prst="rect">
            <a:avLst/>
          </a:prstGeom>
          <a:noFill/>
          <a:ln/>
        </p:spPr>
      </p:pic>
      <p:pic>
        <p:nvPicPr>
          <p:cNvPr id="4098" name="Picture 2"/>
          <p:cNvPicPr>
            <a:picLocks noChangeAspect="1" noChangeArrowheads="1"/>
          </p:cNvPicPr>
          <p:nvPr/>
        </p:nvPicPr>
        <p:blipFill>
          <a:blip r:embed="rId3"/>
          <a:srcRect/>
          <a:stretch>
            <a:fillRect/>
          </a:stretch>
        </p:blipFill>
        <p:spPr bwMode="auto">
          <a:xfrm>
            <a:off x="6096000" y="1352550"/>
            <a:ext cx="3048000" cy="3352800"/>
          </a:xfrm>
          <a:prstGeom prst="rect">
            <a:avLst/>
          </a:prstGeom>
          <a:noFill/>
          <a:ln w="9525">
            <a:noFill/>
            <a:miter lim="800000"/>
            <a:headEnd/>
            <a:tailEnd/>
          </a:ln>
          <a:effectLst/>
        </p:spPr>
      </p:pic>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a:bodyPr>
          <a:lstStyle/>
          <a:p>
            <a:r>
              <a:rPr lang="en-US" sz="2900" b="1" i="1" dirty="0" smtClean="0"/>
              <a:t>Graphics Systems</a:t>
            </a:r>
          </a:p>
        </p:txBody>
      </p:sp>
      <p:sp>
        <p:nvSpPr>
          <p:cNvPr id="3" name="Content Placeholder 2"/>
          <p:cNvSpPr>
            <a:spLocks noGrp="1"/>
          </p:cNvSpPr>
          <p:nvPr>
            <p:ph idx="1"/>
          </p:nvPr>
        </p:nvSpPr>
        <p:spPr>
          <a:xfrm>
            <a:off x="0" y="1066800"/>
            <a:ext cx="9296400" cy="3867150"/>
          </a:xfrm>
        </p:spPr>
        <p:txBody>
          <a:bodyPr>
            <a:normAutofit/>
          </a:bodyPr>
          <a:lstStyle/>
          <a:p>
            <a:endParaRPr lang="en-US" sz="800" dirty="0" smtClean="0">
              <a:latin typeface="Times New Roman" pitchFamily="18" charset="0"/>
              <a:cs typeface="Times New Roman" pitchFamily="18" charset="0"/>
            </a:endParaRPr>
          </a:p>
          <a:p>
            <a:r>
              <a:rPr lang="en-US" dirty="0" smtClean="0"/>
              <a:t>Images</a:t>
            </a:r>
          </a:p>
          <a:p>
            <a:r>
              <a:rPr lang="en-US" dirty="0" smtClean="0"/>
              <a:t>Hardware</a:t>
            </a:r>
          </a:p>
          <a:p>
            <a:pPr lvl="1"/>
            <a:r>
              <a:rPr lang="en-US" dirty="0" smtClean="0"/>
              <a:t>Input Systems </a:t>
            </a:r>
          </a:p>
          <a:p>
            <a:pPr lvl="1"/>
            <a:r>
              <a:rPr lang="en-US" dirty="0" smtClean="0"/>
              <a:t>Output Systems</a:t>
            </a:r>
          </a:p>
          <a:p>
            <a:r>
              <a:rPr lang="en-US" dirty="0" smtClean="0"/>
              <a:t>Software</a:t>
            </a:r>
          </a:p>
          <a:p>
            <a:pPr lvl="1"/>
            <a:r>
              <a:rPr lang="en-US" dirty="0" smtClean="0"/>
              <a:t>OpenGL</a:t>
            </a:r>
            <a:endParaRPr lang="en-US" dirty="0"/>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13/23</a:t>
            </a:r>
            <a:endParaRPr lang="en-US" sz="1000"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fontScale="90000"/>
          </a:bodyPr>
          <a:lstStyle/>
          <a:p>
            <a:r>
              <a:rPr lang="en-GB" sz="3200" b="1" i="1" dirty="0" smtClean="0"/>
              <a:t/>
            </a:r>
            <a:br>
              <a:rPr lang="en-GB" sz="3200" b="1" i="1" dirty="0" smtClean="0"/>
            </a:br>
            <a:r>
              <a:rPr lang="en-GB" sz="3200" b="1" i="1" dirty="0" smtClean="0"/>
              <a:t>Graphics Definitions</a:t>
            </a:r>
            <a:r>
              <a:rPr lang="en-US" sz="3200" b="1" i="1" dirty="0" smtClean="0"/>
              <a:t> </a:t>
            </a:r>
            <a:r>
              <a:rPr lang="en-US" sz="3500" b="1" dirty="0" smtClean="0"/>
              <a:t/>
            </a:r>
            <a:br>
              <a:rPr lang="en-US" sz="3500" b="1" dirty="0" smtClean="0"/>
            </a:br>
            <a:endParaRPr lang="en-US" sz="3500" b="1" dirty="0" smtClean="0"/>
          </a:p>
        </p:txBody>
      </p:sp>
      <p:sp>
        <p:nvSpPr>
          <p:cNvPr id="3" name="Content Placeholder 2"/>
          <p:cNvSpPr>
            <a:spLocks noGrp="1"/>
          </p:cNvSpPr>
          <p:nvPr>
            <p:ph idx="1"/>
          </p:nvPr>
        </p:nvSpPr>
        <p:spPr>
          <a:xfrm>
            <a:off x="0" y="1066800"/>
            <a:ext cx="9296400" cy="3867150"/>
          </a:xfrm>
        </p:spPr>
        <p:txBody>
          <a:bodyPr>
            <a:normAutofit fontScale="92500" lnSpcReduction="10000"/>
          </a:bodyPr>
          <a:lstStyle/>
          <a:p>
            <a:endParaRPr lang="en-US" sz="800" dirty="0" smtClean="0">
              <a:latin typeface="Times New Roman" pitchFamily="18" charset="0"/>
              <a:cs typeface="Times New Roman" pitchFamily="18" charset="0"/>
            </a:endParaRP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FF0000"/>
                </a:solidFill>
              </a:rPr>
              <a:t>Point</a:t>
            </a: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t>     - a location in space, 2D or 3D</a:t>
            </a: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t>     - sometimes denotes one pixel</a:t>
            </a: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500" dirty="0" smtClean="0"/>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FF0000"/>
                </a:solidFill>
              </a:rPr>
              <a:t>Line</a:t>
            </a: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t>    - straight path connecting two points</a:t>
            </a: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t>    - infinitesimal width, consistent density</a:t>
            </a: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t>    - beginning and end on points</a:t>
            </a: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500" dirty="0" smtClean="0"/>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FF0000"/>
                </a:solidFill>
              </a:rPr>
              <a:t>Vertex</a:t>
            </a: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FF0000"/>
                </a:solidFill>
              </a:rPr>
              <a:t>    </a:t>
            </a:r>
            <a:r>
              <a:rPr lang="en-GB" sz="2400" dirty="0" smtClean="0"/>
              <a:t>- point in 3D</a:t>
            </a: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dirty="0" smtClean="0"/>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14/23</a:t>
            </a:r>
            <a:endParaRPr lang="en-US" sz="1000"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fontScale="90000"/>
          </a:bodyPr>
          <a:lstStyle/>
          <a:p>
            <a:r>
              <a:rPr lang="en-GB" sz="2800" b="1" i="1" dirty="0" smtClean="0"/>
              <a:t/>
            </a:r>
            <a:br>
              <a:rPr lang="en-GB" sz="2800" b="1" i="1" dirty="0" smtClean="0"/>
            </a:br>
            <a:r>
              <a:rPr lang="en-GB" sz="3200" b="1" i="1" dirty="0" smtClean="0"/>
              <a:t>Graphics Definitions</a:t>
            </a:r>
            <a:r>
              <a:rPr lang="en-US" sz="3200" b="1" i="1" dirty="0" smtClean="0"/>
              <a:t> </a:t>
            </a:r>
            <a:r>
              <a:rPr lang="en-US" sz="3500" b="1" dirty="0" smtClean="0"/>
              <a:t/>
            </a:r>
            <a:br>
              <a:rPr lang="en-US" sz="3500" b="1" dirty="0" smtClean="0"/>
            </a:br>
            <a:endParaRPr lang="en-US" sz="3500" b="1" dirty="0" smtClean="0"/>
          </a:p>
        </p:txBody>
      </p:sp>
      <p:sp>
        <p:nvSpPr>
          <p:cNvPr id="3" name="Content Placeholder 2"/>
          <p:cNvSpPr>
            <a:spLocks noGrp="1"/>
          </p:cNvSpPr>
          <p:nvPr>
            <p:ph idx="1"/>
          </p:nvPr>
        </p:nvSpPr>
        <p:spPr>
          <a:xfrm>
            <a:off x="0" y="1066800"/>
            <a:ext cx="9296400" cy="3867150"/>
          </a:xfrm>
        </p:spPr>
        <p:txBody>
          <a:bodyPr>
            <a:normAutofit fontScale="92500" lnSpcReduction="10000"/>
          </a:bodyPr>
          <a:lstStyle/>
          <a:p>
            <a:endParaRPr lang="en-US" sz="800" dirty="0" smtClean="0">
              <a:latin typeface="Times New Roman" pitchFamily="18" charset="0"/>
              <a:cs typeface="Times New Roman" pitchFamily="18" charset="0"/>
            </a:endParaRP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b="1" dirty="0" smtClean="0">
                <a:solidFill>
                  <a:srgbClr val="FF0000"/>
                </a:solidFill>
              </a:rPr>
              <a:t>Edge</a:t>
            </a: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dirty="0" smtClean="0"/>
              <a:t>  - line in 3D connecting two vertices</a:t>
            </a: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b="1" dirty="0" smtClean="0">
                <a:solidFill>
                  <a:srgbClr val="FF0000"/>
                </a:solidFill>
              </a:rPr>
              <a:t>Polygon</a:t>
            </a:r>
            <a:endParaRPr lang="en-GB" b="1" dirty="0" smtClean="0">
              <a:solidFill>
                <a:srgbClr val="FF0000"/>
              </a:solidFill>
            </a:endParaRP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3000" b="1" dirty="0" smtClean="0">
                <a:solidFill>
                  <a:srgbClr val="FF0000"/>
                </a:solidFill>
              </a:rPr>
              <a:t> </a:t>
            </a:r>
            <a:r>
              <a:rPr lang="en-GB" dirty="0" smtClean="0"/>
              <a:t> - </a:t>
            </a:r>
            <a:r>
              <a:rPr lang="en-GB" dirty="0" smtClean="0"/>
              <a:t>arbitrary </a:t>
            </a:r>
            <a:r>
              <a:rPr lang="en-GB" dirty="0" smtClean="0"/>
              <a:t>shape formed by connected vertices</a:t>
            </a: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dirty="0" smtClean="0"/>
              <a:t>  - fundamental unit of 3D computer graphics</a:t>
            </a: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b="1" dirty="0" smtClean="0">
                <a:solidFill>
                  <a:srgbClr val="FF0000"/>
                </a:solidFill>
              </a:rPr>
              <a:t>Mesh</a:t>
            </a:r>
            <a:r>
              <a:rPr lang="en-GB" dirty="0" smtClean="0"/>
              <a:t> </a:t>
            </a:r>
          </a:p>
          <a:p>
            <a:pPr marL="336550" indent="-336550">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dirty="0" smtClean="0"/>
              <a:t>  - set of connected polygons forming a surface (or object)</a:t>
            </a:r>
            <a:endParaRPr lang="en-US" sz="2000" dirty="0" smtClean="0">
              <a:solidFill>
                <a:srgbClr val="FF0000"/>
              </a:solidFill>
            </a:endParaRPr>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15/23</a:t>
            </a:r>
            <a:endParaRPr lang="en-US" sz="1000"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fontScale="90000"/>
          </a:bodyPr>
          <a:lstStyle/>
          <a:p>
            <a:r>
              <a:rPr lang="en-GB" sz="2800" b="1" i="1" dirty="0" smtClean="0"/>
              <a:t/>
            </a:r>
            <a:br>
              <a:rPr lang="en-GB" sz="2800" b="1" i="1" dirty="0" smtClean="0"/>
            </a:br>
            <a:r>
              <a:rPr lang="en-GB" sz="3200" b="1" i="1" dirty="0" smtClean="0"/>
              <a:t>Graphics Definitions</a:t>
            </a:r>
            <a:r>
              <a:rPr lang="en-US" sz="3200" b="1" i="1" dirty="0" smtClean="0"/>
              <a:t> </a:t>
            </a:r>
            <a:r>
              <a:rPr lang="en-US" sz="3500" b="1" dirty="0" smtClean="0"/>
              <a:t/>
            </a:r>
            <a:br>
              <a:rPr lang="en-US" sz="3500" b="1" dirty="0" smtClean="0"/>
            </a:br>
            <a:endParaRPr lang="en-US" sz="3500" b="1" dirty="0" smtClean="0"/>
          </a:p>
        </p:txBody>
      </p:sp>
      <p:sp>
        <p:nvSpPr>
          <p:cNvPr id="3" name="Content Placeholder 2"/>
          <p:cNvSpPr>
            <a:spLocks noGrp="1"/>
          </p:cNvSpPr>
          <p:nvPr>
            <p:ph idx="1"/>
          </p:nvPr>
        </p:nvSpPr>
        <p:spPr>
          <a:xfrm>
            <a:off x="0" y="1066800"/>
            <a:ext cx="9296400" cy="4076700"/>
          </a:xfrm>
        </p:spPr>
        <p:txBody>
          <a:bodyPr>
            <a:normAutofit lnSpcReduction="10000"/>
          </a:bodyPr>
          <a:lstStyle/>
          <a:p>
            <a:endParaRPr lang="en-US" sz="800" dirty="0" smtClean="0">
              <a:latin typeface="Times New Roman" pitchFamily="18" charset="0"/>
              <a:cs typeface="Times New Roman" pitchFamily="18" charset="0"/>
            </a:endParaRP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600" b="1" dirty="0" smtClean="0">
                <a:solidFill>
                  <a:srgbClr val="FF0000"/>
                </a:solidFill>
              </a:rPr>
              <a:t>Models</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FF0000"/>
                </a:solidFill>
              </a:rPr>
              <a:t>  </a:t>
            </a:r>
            <a:r>
              <a:rPr lang="en-GB" sz="2400" dirty="0" smtClean="0"/>
              <a:t>- 3D representation of something is called model </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600" b="1" dirty="0" smtClean="0">
                <a:solidFill>
                  <a:srgbClr val="FF0000"/>
                </a:solidFill>
              </a:rPr>
              <a:t>Rendering (image </a:t>
            </a:r>
            <a:r>
              <a:rPr lang="en-GB" sz="2600" b="1" dirty="0" smtClean="0">
                <a:solidFill>
                  <a:srgbClr val="FF0000"/>
                </a:solidFill>
              </a:rPr>
              <a:t>synthesis)</a:t>
            </a:r>
            <a:r>
              <a:rPr lang="en-GB" sz="2900" dirty="0" smtClean="0"/>
              <a:t> </a:t>
            </a:r>
            <a:endParaRPr lang="en-GB" sz="29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t>  -  Process of generating an </a:t>
            </a:r>
            <a:r>
              <a:rPr lang="en-GB" sz="2400" dirty="0" smtClean="0"/>
              <a:t>2D image </a:t>
            </a:r>
            <a:r>
              <a:rPr lang="en-GB" sz="2400" dirty="0" smtClean="0"/>
              <a:t>from </a:t>
            </a:r>
            <a:r>
              <a:rPr lang="en-GB" sz="2400" dirty="0" smtClean="0"/>
              <a:t>3D </a:t>
            </a:r>
            <a:r>
              <a:rPr lang="en-GB" sz="2400" dirty="0" smtClean="0"/>
              <a:t>models </a:t>
            </a:r>
            <a:r>
              <a:rPr lang="en-GB" sz="2400" dirty="0" smtClean="0"/>
              <a:t>by means of</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t> </a:t>
            </a:r>
            <a:r>
              <a:rPr lang="en-GB" sz="2400" dirty="0" smtClean="0"/>
              <a:t>    </a:t>
            </a:r>
            <a:r>
              <a:rPr lang="en-GB" sz="2400" dirty="0" smtClean="0"/>
              <a:t>computer </a:t>
            </a:r>
            <a:r>
              <a:rPr lang="en-GB" sz="2400" dirty="0" smtClean="0"/>
              <a:t>programs.  </a:t>
            </a:r>
            <a:r>
              <a:rPr lang="en-GB" sz="2400" dirty="0" smtClean="0"/>
              <a:t>Also the results </a:t>
            </a:r>
            <a:r>
              <a:rPr lang="en-US" sz="2400" dirty="0" smtClean="0"/>
              <a:t>of displaying such a model can </a:t>
            </a:r>
            <a:endParaRPr lang="en-US" sz="24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2400" dirty="0" smtClean="0"/>
              <a:t> </a:t>
            </a:r>
            <a:r>
              <a:rPr lang="en-US" sz="2400" dirty="0" smtClean="0"/>
              <a:t>    be </a:t>
            </a:r>
            <a:r>
              <a:rPr lang="en-US" sz="2400" dirty="0" smtClean="0"/>
              <a:t>called a </a:t>
            </a:r>
            <a:r>
              <a:rPr lang="en-US" sz="2400" dirty="0" smtClean="0"/>
              <a:t>render</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US" sz="5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2400" dirty="0" smtClean="0"/>
              <a:t> </a:t>
            </a:r>
            <a:r>
              <a:rPr lang="en-US" sz="2400" dirty="0" smtClean="0"/>
              <a:t>  -</a:t>
            </a:r>
            <a:r>
              <a:rPr lang="en-US" sz="2400" dirty="0" smtClean="0"/>
              <a:t> </a:t>
            </a:r>
            <a:r>
              <a:rPr lang="en-US" sz="2400" dirty="0" smtClean="0"/>
              <a:t>One </a:t>
            </a:r>
            <a:r>
              <a:rPr lang="en-US" sz="2400" dirty="0" smtClean="0"/>
              <a:t>of the major sub-topics of 3D computer </a:t>
            </a:r>
            <a:r>
              <a:rPr lang="en-US" sz="2400" dirty="0" smtClean="0"/>
              <a:t>graphics</a:t>
            </a:r>
            <a:endParaRPr lang="en-US" sz="24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600" b="1" dirty="0" smtClean="0">
                <a:solidFill>
                  <a:srgbClr val="FF0000"/>
                </a:solidFill>
              </a:rPr>
              <a:t>Animation</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t>  - Techniques of creating illusive movements using </a:t>
            </a:r>
            <a:r>
              <a:rPr lang="en-GB" sz="2400" dirty="0" smtClean="0"/>
              <a:t>successive images  is</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t> </a:t>
            </a:r>
            <a:r>
              <a:rPr lang="en-GB" sz="2400" dirty="0" smtClean="0"/>
              <a:t>   </a:t>
            </a:r>
            <a:r>
              <a:rPr lang="en-GB" sz="2400" dirty="0" smtClean="0"/>
              <a:t>called </a:t>
            </a:r>
            <a:r>
              <a:rPr lang="en-GB" sz="2400" dirty="0" smtClean="0"/>
              <a:t>animation</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dirty="0" smtClean="0"/>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16/23</a:t>
            </a:r>
            <a:endParaRPr lang="en-US" sz="1000"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fontScale="90000"/>
          </a:bodyPr>
          <a:lstStyle/>
          <a:p>
            <a:r>
              <a:rPr lang="en-GB" sz="2800" b="1" i="1" dirty="0" smtClean="0"/>
              <a:t/>
            </a:r>
            <a:br>
              <a:rPr lang="en-GB" sz="2800" b="1" i="1" dirty="0" smtClean="0"/>
            </a:br>
            <a:r>
              <a:rPr lang="en-GB" sz="3200" b="1" i="1" dirty="0" smtClean="0"/>
              <a:t>Graphics </a:t>
            </a:r>
            <a:r>
              <a:rPr lang="en-GB" sz="3200" b="1" i="1" dirty="0" smtClean="0"/>
              <a:t>Definitions</a:t>
            </a:r>
            <a:br>
              <a:rPr lang="en-GB" sz="3200" b="1" i="1" dirty="0" smtClean="0"/>
            </a:br>
            <a:r>
              <a:rPr lang="en-GB" sz="3200" b="1" i="1" dirty="0" smtClean="0"/>
              <a:t>                         </a:t>
            </a:r>
            <a:r>
              <a:rPr lang="en-GB" sz="3200" i="1" dirty="0" smtClean="0"/>
              <a:t>Frame </a:t>
            </a:r>
            <a:r>
              <a:rPr lang="en-GB" sz="3200" i="1" dirty="0" smtClean="0"/>
              <a:t>buffer</a:t>
            </a:r>
            <a:r>
              <a:rPr lang="en-US" sz="3200" i="1" dirty="0" smtClean="0"/>
              <a:t> </a:t>
            </a:r>
            <a:r>
              <a:rPr lang="en-US" sz="3500" b="1" dirty="0" smtClean="0"/>
              <a:t/>
            </a:r>
            <a:br>
              <a:rPr lang="en-US" sz="3500" b="1" dirty="0" smtClean="0"/>
            </a:br>
            <a:endParaRPr lang="en-US" sz="3500" b="1" dirty="0" smtClean="0"/>
          </a:p>
        </p:txBody>
      </p:sp>
      <p:sp>
        <p:nvSpPr>
          <p:cNvPr id="3" name="Content Placeholder 2"/>
          <p:cNvSpPr>
            <a:spLocks noGrp="1"/>
          </p:cNvSpPr>
          <p:nvPr>
            <p:ph idx="1"/>
          </p:nvPr>
        </p:nvSpPr>
        <p:spPr>
          <a:xfrm>
            <a:off x="0" y="1066800"/>
            <a:ext cx="9144000" cy="4076700"/>
          </a:xfrm>
        </p:spPr>
        <p:txBody>
          <a:bodyPr>
            <a:normAutofit/>
          </a:bodyPr>
          <a:lstStyle/>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000" b="1" dirty="0" smtClean="0">
              <a:solidFill>
                <a:srgbClr val="FF0000"/>
              </a:solidFill>
            </a:endParaRP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2400" b="1" dirty="0" smtClean="0"/>
              <a:t>                                                        </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dirty="0" smtClean="0"/>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17/23</a:t>
            </a:r>
            <a:endParaRPr lang="en-US" sz="1000" dirty="0"/>
          </a:p>
        </p:txBody>
      </p:sp>
      <p:pic>
        <p:nvPicPr>
          <p:cNvPr id="5" name="Picture 2" descr="C:\Users\eg\Desktop\Untitled.jpg"/>
          <p:cNvPicPr>
            <a:picLocks noChangeAspect="1" noChangeArrowheads="1"/>
          </p:cNvPicPr>
          <p:nvPr/>
        </p:nvPicPr>
        <p:blipFill>
          <a:blip r:embed="rId2"/>
          <a:srcRect/>
          <a:stretch>
            <a:fillRect/>
          </a:stretch>
        </p:blipFill>
        <p:spPr bwMode="auto">
          <a:xfrm>
            <a:off x="7010400" y="2038350"/>
            <a:ext cx="2057400" cy="2209800"/>
          </a:xfrm>
          <a:prstGeom prst="rect">
            <a:avLst/>
          </a:prstGeom>
          <a:noFill/>
        </p:spPr>
      </p:pic>
      <p:sp>
        <p:nvSpPr>
          <p:cNvPr id="6" name="Rectangle 3"/>
          <p:cNvSpPr txBox="1">
            <a:spLocks noChangeArrowheads="1"/>
          </p:cNvSpPr>
          <p:nvPr/>
        </p:nvSpPr>
        <p:spPr>
          <a:xfrm>
            <a:off x="76200" y="1581150"/>
            <a:ext cx="6934200" cy="1676400"/>
          </a:xfrm>
          <a:prstGeom prst="rect">
            <a:avLst/>
          </a:prstGeom>
          <a:solidFill>
            <a:schemeClr val="bg2"/>
          </a:solidFill>
          <a:ln w="76200">
            <a:solidFill>
              <a:schemeClr val="tx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600" b="1" dirty="0" smtClean="0">
                <a:solidFill>
                  <a:srgbClr val="FF0000"/>
                </a:solidFill>
              </a:rPr>
              <a:t>Frame buffer </a:t>
            </a:r>
            <a:r>
              <a:rPr lang="en-US" sz="2400" dirty="0" smtClean="0"/>
              <a:t>- A block of memory, </a:t>
            </a:r>
            <a:r>
              <a:rPr lang="en-US" sz="2400" dirty="0" smtClean="0"/>
              <a:t>dedicated to</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400" dirty="0" smtClean="0"/>
              <a:t>graphics </a:t>
            </a:r>
            <a:r>
              <a:rPr lang="en-US" sz="2400" dirty="0" smtClean="0"/>
              <a:t>output, that holds the contents </a:t>
            </a:r>
            <a:r>
              <a:rPr lang="en-US" sz="2400" dirty="0" smtClean="0"/>
              <a:t>of what will</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400" dirty="0" smtClean="0"/>
              <a:t>be </a:t>
            </a:r>
            <a:r>
              <a:rPr lang="en-US" sz="2400" dirty="0" smtClean="0"/>
              <a:t>displayed.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 Box 4"/>
          <p:cNvSpPr txBox="1">
            <a:spLocks noChangeArrowheads="1"/>
          </p:cNvSpPr>
          <p:nvPr/>
        </p:nvSpPr>
        <p:spPr bwMode="auto">
          <a:xfrm>
            <a:off x="76200" y="3867150"/>
            <a:ext cx="6934200" cy="584775"/>
          </a:xfrm>
          <a:prstGeom prst="rect">
            <a:avLst/>
          </a:prstGeom>
          <a:solidFill>
            <a:schemeClr val="bg2"/>
          </a:solidFill>
          <a:ln w="76200">
            <a:solidFill>
              <a:schemeClr val="tx1"/>
            </a:solidFill>
            <a:miter lim="800000"/>
            <a:headEnd/>
            <a:tailEnd/>
          </a:ln>
          <a:effectLst/>
        </p:spPr>
        <p:txBody>
          <a:bodyPr wrap="square" anchor="ctr">
            <a:spAutoFit/>
          </a:bodyPr>
          <a:lstStyle/>
          <a:p>
            <a:pPr algn="l">
              <a:spcBef>
                <a:spcPct val="50000"/>
              </a:spcBef>
            </a:pPr>
            <a:r>
              <a:rPr lang="en-US" sz="2600" b="1" dirty="0" smtClean="0">
                <a:solidFill>
                  <a:srgbClr val="FF0000"/>
                </a:solidFill>
              </a:rPr>
              <a:t>Pixel </a:t>
            </a:r>
            <a:r>
              <a:rPr lang="en-US" sz="3200" dirty="0"/>
              <a:t>- </a:t>
            </a:r>
            <a:r>
              <a:rPr lang="en-US" sz="2400" dirty="0" smtClean="0"/>
              <a:t>one element of the </a:t>
            </a:r>
            <a:r>
              <a:rPr lang="en-US" sz="2400" dirty="0" smtClean="0"/>
              <a:t>frame buffer</a:t>
            </a:r>
            <a:endParaRPr lang="en-US" sz="2400" dirty="0" smtClean="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Autofit/>
          </a:bodyPr>
          <a:lstStyle/>
          <a:p>
            <a:r>
              <a:rPr lang="en-GB" sz="2900" b="1" i="1" dirty="0" smtClean="0"/>
              <a:t>Graphics Definitions</a:t>
            </a:r>
            <a:br>
              <a:rPr lang="en-GB" sz="2900" b="1" i="1" dirty="0" smtClean="0"/>
            </a:br>
            <a:r>
              <a:rPr lang="en-GB" sz="2900" i="1" dirty="0" smtClean="0"/>
              <a:t>                         Frame buffer</a:t>
            </a:r>
            <a:endParaRPr lang="en-US" sz="2900" i="1" dirty="0" smtClean="0"/>
          </a:p>
        </p:txBody>
      </p:sp>
      <p:sp>
        <p:nvSpPr>
          <p:cNvPr id="3" name="Content Placeholder 2"/>
          <p:cNvSpPr>
            <a:spLocks noGrp="1"/>
          </p:cNvSpPr>
          <p:nvPr>
            <p:ph idx="1"/>
          </p:nvPr>
        </p:nvSpPr>
        <p:spPr>
          <a:xfrm>
            <a:off x="0" y="1066800"/>
            <a:ext cx="9144000" cy="4076700"/>
          </a:xfrm>
        </p:spPr>
        <p:txBody>
          <a:bodyPr>
            <a:normAutofit/>
          </a:bodyPr>
          <a:lstStyle/>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000" b="1" dirty="0" smtClean="0">
              <a:solidFill>
                <a:srgbClr val="FF0000"/>
              </a:solidFill>
            </a:endParaRP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US" sz="10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2400" dirty="0" smtClean="0"/>
              <a:t>- Each </a:t>
            </a:r>
            <a:r>
              <a:rPr lang="en-US" sz="2400" dirty="0" smtClean="0"/>
              <a:t>screen pixel corresponds to a particular entry in a 2D </a:t>
            </a:r>
            <a:r>
              <a:rPr lang="en-US" sz="2400" dirty="0" smtClean="0"/>
              <a:t>array</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2400" dirty="0" smtClean="0"/>
              <a:t>   residing  </a:t>
            </a:r>
            <a:r>
              <a:rPr lang="en-US" sz="2400" dirty="0" smtClean="0"/>
              <a:t>in memory. This memory is called </a:t>
            </a:r>
            <a:r>
              <a:rPr lang="en-US" sz="2400" dirty="0" smtClean="0">
                <a:solidFill>
                  <a:srgbClr val="FF0000"/>
                </a:solidFill>
              </a:rPr>
              <a:t>a frame buffer </a:t>
            </a:r>
            <a:r>
              <a:rPr lang="en-US" sz="2400" dirty="0" smtClean="0"/>
              <a:t>or </a:t>
            </a:r>
            <a:r>
              <a:rPr lang="en-US" sz="2400" dirty="0" smtClean="0">
                <a:solidFill>
                  <a:srgbClr val="FF0000"/>
                </a:solidFill>
              </a:rPr>
              <a:t>a </a:t>
            </a:r>
            <a:r>
              <a:rPr lang="en-US" sz="2400" dirty="0" smtClean="0">
                <a:solidFill>
                  <a:srgbClr val="FF0000"/>
                </a:solidFill>
              </a:rPr>
              <a:t>bitmap</a:t>
            </a:r>
            <a:r>
              <a:rPr lang="en-US" sz="2400" dirty="0" smtClean="0"/>
              <a:t>. </a:t>
            </a:r>
          </a:p>
          <a:p>
            <a:pPr marL="336550" indent="-336550">
              <a:lnSpc>
                <a:spcPct val="86000"/>
              </a:lnSpc>
              <a:buClr>
                <a:srgbClr val="FFFFFF"/>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US" sz="10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2400" dirty="0" smtClean="0"/>
              <a:t> - </a:t>
            </a:r>
            <a:r>
              <a:rPr lang="en-US" sz="2400" dirty="0" smtClean="0"/>
              <a:t>Number </a:t>
            </a:r>
            <a:r>
              <a:rPr lang="en-US" sz="2400" dirty="0" smtClean="0"/>
              <a:t>of </a:t>
            </a:r>
            <a:r>
              <a:rPr lang="en-US" sz="2400" dirty="0" smtClean="0">
                <a:solidFill>
                  <a:srgbClr val="FF0000"/>
                </a:solidFill>
              </a:rPr>
              <a:t>rows </a:t>
            </a:r>
            <a:r>
              <a:rPr lang="en-US" sz="2400" dirty="0" smtClean="0"/>
              <a:t>in the frame buffer equals to the number of </a:t>
            </a:r>
            <a:r>
              <a:rPr lang="en-US" sz="2400" dirty="0" smtClean="0">
                <a:solidFill>
                  <a:srgbClr val="FF0000"/>
                </a:solidFill>
              </a:rPr>
              <a:t>raster lines </a:t>
            </a:r>
            <a:r>
              <a:rPr lang="en-US" sz="2400" dirty="0" smtClean="0"/>
              <a:t>on the screen. </a:t>
            </a:r>
            <a:endParaRPr lang="en-US" sz="24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US" sz="10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2400" dirty="0" smtClean="0"/>
              <a:t>- The </a:t>
            </a:r>
            <a:r>
              <a:rPr lang="en-US" sz="2400" dirty="0" smtClean="0"/>
              <a:t>number of </a:t>
            </a:r>
            <a:r>
              <a:rPr lang="en-US" sz="2400" dirty="0" smtClean="0">
                <a:solidFill>
                  <a:srgbClr val="FF0000"/>
                </a:solidFill>
              </a:rPr>
              <a:t>columns</a:t>
            </a:r>
            <a:r>
              <a:rPr lang="en-US" sz="2400" dirty="0" smtClean="0"/>
              <a:t> in this array equals to the number of </a:t>
            </a:r>
            <a:r>
              <a:rPr lang="en-US" sz="2400" dirty="0" smtClean="0">
                <a:solidFill>
                  <a:srgbClr val="FF0000"/>
                </a:solidFill>
              </a:rPr>
              <a:t>pixels</a:t>
            </a:r>
            <a:r>
              <a:rPr lang="en-US" sz="2400" dirty="0" smtClean="0"/>
              <a:t> on each raster line. </a:t>
            </a:r>
            <a:endParaRPr lang="en-US" sz="24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2400" b="1" dirty="0" smtClean="0"/>
              <a:t>                                                        </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dirty="0" smtClean="0"/>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18/23</a:t>
            </a:r>
            <a:endParaRPr lang="en-US" sz="1000"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a:bodyPr>
          <a:lstStyle/>
          <a:p>
            <a:r>
              <a:rPr lang="en-US" sz="3000" b="1" dirty="0" smtClean="0"/>
              <a:t>Course work</a:t>
            </a:r>
            <a:endParaRPr lang="en-US" sz="3000" b="1" dirty="0"/>
          </a:p>
        </p:txBody>
      </p:sp>
      <p:sp>
        <p:nvSpPr>
          <p:cNvPr id="3" name="Content Placeholder 2"/>
          <p:cNvSpPr>
            <a:spLocks noGrp="1"/>
          </p:cNvSpPr>
          <p:nvPr>
            <p:ph idx="1"/>
          </p:nvPr>
        </p:nvSpPr>
        <p:spPr>
          <a:xfrm>
            <a:off x="0" y="1352550"/>
            <a:ext cx="9143999" cy="3429000"/>
          </a:xfrm>
        </p:spPr>
        <p:txBody>
          <a:bodyPr>
            <a:normAutofit fontScale="92500" lnSpcReduction="10000"/>
          </a:bodyPr>
          <a:lstStyle/>
          <a:p>
            <a:pPr marL="476250" indent="-476250">
              <a:lnSpc>
                <a:spcPct val="90000"/>
              </a:lnSpc>
            </a:pPr>
            <a:r>
              <a:rPr lang="en-US" b="1" i="1" dirty="0" smtClean="0">
                <a:latin typeface="Times New Roman" pitchFamily="18" charset="0"/>
                <a:cs typeface="Times New Roman" pitchFamily="18" charset="0"/>
              </a:rPr>
              <a:t>Reading</a:t>
            </a:r>
            <a:endParaRPr lang="en-US" dirty="0" smtClean="0">
              <a:latin typeface="Times New Roman" pitchFamily="18" charset="0"/>
              <a:cs typeface="Times New Roman" pitchFamily="18" charset="0"/>
            </a:endParaRPr>
          </a:p>
          <a:p>
            <a:pPr marL="476250" indent="-476250">
              <a:lnSpc>
                <a:spcPct val="90000"/>
              </a:lnSpc>
              <a:buNone/>
            </a:pPr>
            <a:r>
              <a:rPr lang="en-US" sz="2200" dirty="0" smtClean="0">
                <a:latin typeface="Times New Roman" pitchFamily="18" charset="0"/>
                <a:cs typeface="Times New Roman" pitchFamily="18" charset="0"/>
              </a:rPr>
              <a:t>        - Reading from text book or give you book. </a:t>
            </a:r>
          </a:p>
          <a:p>
            <a:pPr marL="476250" indent="-476250">
              <a:lnSpc>
                <a:spcPct val="90000"/>
              </a:lnSpc>
              <a:buNone/>
            </a:pPr>
            <a:endParaRPr lang="en-US" sz="1100" b="1" i="1" dirty="0" smtClean="0"/>
          </a:p>
          <a:p>
            <a:pPr marL="476250" indent="-476250">
              <a:lnSpc>
                <a:spcPct val="90000"/>
              </a:lnSpc>
              <a:buNone/>
            </a:pPr>
            <a:r>
              <a:rPr lang="en-US" sz="2200" dirty="0" smtClean="0">
                <a:latin typeface="Times New Roman" pitchFamily="18" charset="0"/>
                <a:cs typeface="Times New Roman" pitchFamily="18" charset="0"/>
              </a:rPr>
              <a:t>         - There will be short in-class quizzes in most classes.</a:t>
            </a:r>
          </a:p>
          <a:p>
            <a:pPr marL="476250" indent="-476250">
              <a:lnSpc>
                <a:spcPct val="90000"/>
              </a:lnSpc>
            </a:pPr>
            <a:endParaRPr lang="en-US" sz="1300" i="1" dirty="0" smtClean="0"/>
          </a:p>
          <a:p>
            <a:pPr marL="476250" indent="-476250">
              <a:lnSpc>
                <a:spcPct val="90000"/>
              </a:lnSpc>
            </a:pPr>
            <a:r>
              <a:rPr lang="en-US" b="1" i="1" dirty="0" smtClean="0">
                <a:latin typeface="Times New Roman" pitchFamily="18" charset="0"/>
                <a:cs typeface="Times New Roman" pitchFamily="18" charset="0"/>
              </a:rPr>
              <a:t>In-Class Exercises</a:t>
            </a:r>
          </a:p>
          <a:p>
            <a:pPr marL="476250" indent="-476250">
              <a:lnSpc>
                <a:spcPct val="90000"/>
              </a:lnSpc>
              <a:buNone/>
            </a:pPr>
            <a:r>
              <a:rPr lang="en-US" sz="2200" dirty="0" smtClean="0">
                <a:latin typeface="Times New Roman" pitchFamily="18" charset="0"/>
                <a:cs typeface="Times New Roman" pitchFamily="18" charset="0"/>
              </a:rPr>
              <a:t>        - There will be graded in-class exercises that involve demonstrating a skill or  </a:t>
            </a:r>
          </a:p>
          <a:p>
            <a:pPr marL="476250" indent="-476250">
              <a:lnSpc>
                <a:spcPct val="90000"/>
              </a:lnSpc>
              <a:buNone/>
            </a:pPr>
            <a:r>
              <a:rPr lang="en-US" sz="2200" dirty="0" smtClean="0">
                <a:latin typeface="Times New Roman" pitchFamily="18" charset="0"/>
                <a:cs typeface="Times New Roman" pitchFamily="18" charset="0"/>
              </a:rPr>
              <a:t>          concept that has been taught.</a:t>
            </a:r>
          </a:p>
          <a:p>
            <a:pPr marL="476250" indent="-476250">
              <a:lnSpc>
                <a:spcPct val="90000"/>
              </a:lnSpc>
            </a:pPr>
            <a:endParaRPr lang="en-US" sz="1200" b="1" i="1" dirty="0" smtClean="0"/>
          </a:p>
          <a:p>
            <a:pPr marL="476250" indent="-476250">
              <a:lnSpc>
                <a:spcPct val="90000"/>
              </a:lnSpc>
            </a:pPr>
            <a:r>
              <a:rPr lang="en-US" b="1" i="1" dirty="0" smtClean="0">
                <a:latin typeface="Times New Roman" pitchFamily="18" charset="0"/>
                <a:cs typeface="Times New Roman" pitchFamily="18" charset="0"/>
              </a:rPr>
              <a:t>Labs</a:t>
            </a:r>
          </a:p>
          <a:p>
            <a:pPr marL="476250" indent="-476250">
              <a:lnSpc>
                <a:spcPct val="90000"/>
              </a:lnSpc>
              <a:buNone/>
            </a:pPr>
            <a:r>
              <a:rPr lang="en-US" sz="2200" dirty="0" smtClean="0">
                <a:latin typeface="Times New Roman" pitchFamily="18" charset="0"/>
                <a:cs typeface="Times New Roman" pitchFamily="18" charset="0"/>
              </a:rPr>
              <a:t>        - Projects. </a:t>
            </a:r>
          </a:p>
        </p:txBody>
      </p:sp>
      <p:sp>
        <p:nvSpPr>
          <p:cNvPr id="4" name="Text Box 19"/>
          <p:cNvSpPr txBox="1">
            <a:spLocks noChangeArrowheads="1"/>
          </p:cNvSpPr>
          <p:nvPr/>
        </p:nvSpPr>
        <p:spPr bwMode="auto">
          <a:xfrm>
            <a:off x="8686801" y="4897279"/>
            <a:ext cx="457199" cy="246221"/>
          </a:xfrm>
          <a:prstGeom prst="rect">
            <a:avLst/>
          </a:prstGeom>
          <a:noFill/>
          <a:ln w="9525">
            <a:noFill/>
            <a:miter lim="800000"/>
            <a:headEnd/>
            <a:tailEnd/>
          </a:ln>
        </p:spPr>
        <p:txBody>
          <a:bodyPr wrap="square">
            <a:spAutoFit/>
          </a:bodyPr>
          <a:lstStyle/>
          <a:p>
            <a:pPr>
              <a:spcBef>
                <a:spcPct val="50000"/>
              </a:spcBef>
            </a:pPr>
            <a:r>
              <a:rPr lang="en-US" sz="1000" dirty="0" smtClean="0"/>
              <a:t>1/23</a:t>
            </a:r>
            <a:endParaRPr lang="en-US" sz="1000"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a:bodyPr>
          <a:lstStyle/>
          <a:p>
            <a:r>
              <a:rPr lang="en-GB" sz="2900" b="1" i="1" dirty="0" smtClean="0"/>
              <a:t>Graphics Definitions</a:t>
            </a:r>
            <a:r>
              <a:rPr lang="en-GB" sz="2800" b="1" i="1" dirty="0" smtClean="0"/>
              <a:t/>
            </a:r>
            <a:br>
              <a:rPr lang="en-GB" sz="2800" b="1" i="1" dirty="0" smtClean="0"/>
            </a:br>
            <a:r>
              <a:rPr lang="en-GB" sz="2800" b="1" i="1" dirty="0" smtClean="0"/>
              <a:t>                         </a:t>
            </a:r>
            <a:r>
              <a:rPr lang="en-GB" sz="2800" i="1" dirty="0" smtClean="0"/>
              <a:t>Frame buffer</a:t>
            </a:r>
            <a:endParaRPr lang="en-US" sz="3500" b="1" dirty="0" smtClean="0"/>
          </a:p>
        </p:txBody>
      </p:sp>
      <p:sp>
        <p:nvSpPr>
          <p:cNvPr id="3" name="Content Placeholder 2"/>
          <p:cNvSpPr>
            <a:spLocks noGrp="1"/>
          </p:cNvSpPr>
          <p:nvPr>
            <p:ph idx="1"/>
          </p:nvPr>
        </p:nvSpPr>
        <p:spPr>
          <a:xfrm>
            <a:off x="0" y="1066800"/>
            <a:ext cx="9144000" cy="4076700"/>
          </a:xfrm>
        </p:spPr>
        <p:txBody>
          <a:bodyPr>
            <a:normAutofit/>
          </a:bodyPr>
          <a:lstStyle/>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000" b="1" dirty="0" smtClean="0">
              <a:solidFill>
                <a:srgbClr val="FF0000"/>
              </a:solidFill>
            </a:endParaRP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t>-</a:t>
            </a:r>
            <a:r>
              <a:rPr lang="en-GB" sz="2600" b="1" dirty="0" smtClean="0">
                <a:solidFill>
                  <a:srgbClr val="FF0000"/>
                </a:solidFill>
              </a:rPr>
              <a:t> </a:t>
            </a:r>
            <a:r>
              <a:rPr lang="en-US" sz="2400" dirty="0" smtClean="0"/>
              <a:t>The </a:t>
            </a:r>
            <a:r>
              <a:rPr lang="en-US" sz="2400" dirty="0" smtClean="0"/>
              <a:t>term pixel is also used to describe the row and the </a:t>
            </a:r>
            <a:r>
              <a:rPr lang="en-US" sz="2400" dirty="0" smtClean="0"/>
              <a:t>column</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2400" dirty="0" smtClean="0"/>
              <a:t>    location </a:t>
            </a:r>
            <a:r>
              <a:rPr lang="en-US" sz="2400" dirty="0" smtClean="0"/>
              <a:t>in the frame buffer array that corresponds to the screen </a:t>
            </a:r>
            <a:endParaRPr lang="en-US" sz="24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2400" dirty="0" smtClean="0"/>
              <a:t> </a:t>
            </a:r>
            <a:r>
              <a:rPr lang="en-US" sz="2400" dirty="0" smtClean="0"/>
              <a:t>   location.</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US" sz="11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US" sz="10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2400" dirty="0" smtClean="0"/>
              <a:t>- Whenever </a:t>
            </a:r>
            <a:r>
              <a:rPr lang="en-US" sz="2400" dirty="0" smtClean="0"/>
              <a:t>we wish to display a pixel on the screen, a specific value </a:t>
            </a:r>
            <a:r>
              <a:rPr lang="en-US" sz="2400" dirty="0" smtClean="0"/>
              <a:t>is</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2400" dirty="0" smtClean="0"/>
              <a:t>   placed </a:t>
            </a:r>
            <a:r>
              <a:rPr lang="en-US" sz="2400" dirty="0" smtClean="0"/>
              <a:t>into the corresponding memory location in the frame </a:t>
            </a:r>
            <a:r>
              <a:rPr lang="en-US" sz="2400" dirty="0" smtClean="0"/>
              <a:t>buffer</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2400" dirty="0" smtClean="0"/>
              <a:t> </a:t>
            </a:r>
            <a:r>
              <a:rPr lang="en-US" sz="2400" dirty="0" smtClean="0"/>
              <a:t>  array</a:t>
            </a:r>
            <a:r>
              <a:rPr lang="en-US" sz="2400" dirty="0" smtClean="0"/>
              <a:t>. </a:t>
            </a: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US" sz="24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dirty="0" smtClean="0"/>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19/23</a:t>
            </a:r>
            <a:endParaRPr lang="en-US" sz="1000"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fontScale="90000"/>
          </a:bodyPr>
          <a:lstStyle/>
          <a:p>
            <a:r>
              <a:rPr lang="en-GB" sz="2800" b="1" i="1" dirty="0" smtClean="0"/>
              <a:t/>
            </a:r>
            <a:br>
              <a:rPr lang="en-GB" sz="2800" b="1" i="1" dirty="0" smtClean="0"/>
            </a:br>
            <a:r>
              <a:rPr lang="en-GB" sz="3200" b="1" i="1" dirty="0" smtClean="0"/>
              <a:t> </a:t>
            </a:r>
            <a:r>
              <a:rPr lang="en-GB" sz="3200" b="1" i="1" dirty="0" smtClean="0"/>
              <a:t>Graphics Definitions</a:t>
            </a:r>
            <a:r>
              <a:rPr lang="en-GB" sz="3200" b="1" i="1" dirty="0" smtClean="0"/>
              <a:t/>
            </a:r>
            <a:br>
              <a:rPr lang="en-GB" sz="3200" b="1" i="1" dirty="0" smtClean="0"/>
            </a:br>
            <a:r>
              <a:rPr lang="en-GB" sz="3200" b="1" i="1" dirty="0" smtClean="0"/>
              <a:t>                         </a:t>
            </a:r>
            <a:r>
              <a:rPr lang="en-GB" sz="3200" i="1" dirty="0" smtClean="0"/>
              <a:t>Frame buffer</a:t>
            </a:r>
            <a:r>
              <a:rPr lang="en-US" sz="3200" i="1" dirty="0" smtClean="0"/>
              <a:t> </a:t>
            </a:r>
            <a:r>
              <a:rPr lang="en-US" sz="3500" b="1" dirty="0" smtClean="0"/>
              <a:t/>
            </a:r>
            <a:br>
              <a:rPr lang="en-US" sz="3500" b="1" dirty="0" smtClean="0"/>
            </a:br>
            <a:endParaRPr lang="en-US" sz="3500" b="1" dirty="0" smtClean="0"/>
          </a:p>
        </p:txBody>
      </p:sp>
      <p:sp>
        <p:nvSpPr>
          <p:cNvPr id="3" name="Content Placeholder 2"/>
          <p:cNvSpPr>
            <a:spLocks noGrp="1"/>
          </p:cNvSpPr>
          <p:nvPr>
            <p:ph idx="1"/>
          </p:nvPr>
        </p:nvSpPr>
        <p:spPr>
          <a:xfrm>
            <a:off x="0" y="1066800"/>
            <a:ext cx="9144000" cy="4076700"/>
          </a:xfrm>
        </p:spPr>
        <p:txBody>
          <a:bodyPr>
            <a:normAutofit/>
          </a:bodyPr>
          <a:lstStyle/>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000" b="1" dirty="0" smtClean="0">
              <a:solidFill>
                <a:srgbClr val="FF0000"/>
              </a:solidFill>
            </a:endParaRP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US" sz="10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US" sz="24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dirty="0" smtClean="0"/>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20/23</a:t>
            </a:r>
            <a:endParaRPr lang="en-US" sz="1000" dirty="0"/>
          </a:p>
        </p:txBody>
      </p:sp>
      <p:sp>
        <p:nvSpPr>
          <p:cNvPr id="6" name="Text Box 1028"/>
          <p:cNvSpPr txBox="1">
            <a:spLocks noChangeArrowheads="1"/>
          </p:cNvSpPr>
          <p:nvPr/>
        </p:nvSpPr>
        <p:spPr bwMode="auto">
          <a:xfrm>
            <a:off x="0" y="1276350"/>
            <a:ext cx="7772400" cy="461665"/>
          </a:xfrm>
          <a:prstGeom prst="rect">
            <a:avLst/>
          </a:prstGeom>
          <a:solidFill>
            <a:schemeClr val="bg2"/>
          </a:solidFill>
          <a:ln w="76200">
            <a:solidFill>
              <a:schemeClr val="tx1"/>
            </a:solidFill>
            <a:miter lim="800000"/>
            <a:headEnd/>
            <a:tailEnd/>
          </a:ln>
          <a:effectLst/>
        </p:spPr>
        <p:txBody>
          <a:bodyPr anchor="ctr">
            <a:spAutoFit/>
          </a:bodyPr>
          <a:lstStyle/>
          <a:p>
            <a:pPr algn="l">
              <a:spcBef>
                <a:spcPct val="50000"/>
              </a:spcBef>
            </a:pPr>
            <a:r>
              <a:rPr lang="en-US" sz="2400" b="1" dirty="0" smtClean="0">
                <a:solidFill>
                  <a:srgbClr val="FF0000"/>
                </a:solidFill>
              </a:rPr>
              <a:t>bit depth </a:t>
            </a:r>
            <a:r>
              <a:rPr lang="en-US" b="1" dirty="0"/>
              <a:t>- </a:t>
            </a:r>
            <a:r>
              <a:rPr lang="en-US" sz="2400" dirty="0" smtClean="0"/>
              <a:t>number of bits allocated per pixel in a buffer</a:t>
            </a:r>
          </a:p>
        </p:txBody>
      </p:sp>
      <p:sp>
        <p:nvSpPr>
          <p:cNvPr id="7" name="Rectangle 6"/>
          <p:cNvSpPr/>
          <p:nvPr/>
        </p:nvSpPr>
        <p:spPr>
          <a:xfrm>
            <a:off x="0" y="1885950"/>
            <a:ext cx="4572000" cy="2308324"/>
          </a:xfrm>
          <a:prstGeom prst="rect">
            <a:avLst/>
          </a:prstGeom>
        </p:spPr>
        <p:txBody>
          <a:bodyPr>
            <a:spAutoFit/>
          </a:bodyPr>
          <a:lstStyle/>
          <a:p>
            <a:pPr>
              <a:buFontTx/>
              <a:buChar char="-"/>
            </a:pPr>
            <a:r>
              <a:rPr lang="en-US" sz="2400" dirty="0" smtClean="0"/>
              <a:t> We </a:t>
            </a:r>
            <a:r>
              <a:rPr lang="en-US" sz="2400" dirty="0" smtClean="0"/>
              <a:t>are asking how much memory </a:t>
            </a:r>
            <a:r>
              <a:rPr lang="en-US" sz="2400" dirty="0" smtClean="0"/>
              <a:t>  </a:t>
            </a:r>
          </a:p>
          <a:p>
            <a:r>
              <a:rPr lang="en-US" sz="2400" dirty="0" smtClean="0"/>
              <a:t> </a:t>
            </a:r>
            <a:r>
              <a:rPr lang="en-US" sz="2400" dirty="0" smtClean="0"/>
              <a:t> do </a:t>
            </a:r>
            <a:r>
              <a:rPr lang="en-US" sz="2400" dirty="0" smtClean="0"/>
              <a:t>we allocate to store the color </a:t>
            </a:r>
            <a:r>
              <a:rPr lang="en-US" sz="2400" dirty="0" smtClean="0"/>
              <a:t> </a:t>
            </a:r>
          </a:p>
          <a:p>
            <a:r>
              <a:rPr lang="en-US" sz="2400" dirty="0" smtClean="0"/>
              <a:t> </a:t>
            </a:r>
            <a:r>
              <a:rPr lang="en-US" sz="2400" dirty="0" smtClean="0"/>
              <a:t> at </a:t>
            </a:r>
            <a:r>
              <a:rPr lang="en-US" sz="2400" dirty="0" smtClean="0"/>
              <a:t>each pixel?</a:t>
            </a:r>
            <a:endParaRPr lang="en-US" sz="2400" dirty="0" smtClean="0"/>
          </a:p>
          <a:p>
            <a:endParaRPr lang="en-US" sz="2400" dirty="0" smtClean="0"/>
          </a:p>
          <a:p>
            <a:r>
              <a:rPr lang="en-US" sz="2400" dirty="0" smtClean="0">
                <a:solidFill>
                  <a:srgbClr val="FF0000"/>
                </a:solidFill>
              </a:rPr>
              <a:t>- Common </a:t>
            </a:r>
            <a:r>
              <a:rPr lang="en-US" sz="2400" dirty="0" smtClean="0">
                <a:solidFill>
                  <a:srgbClr val="FF0000"/>
                </a:solidFill>
              </a:rPr>
              <a:t>answers:</a:t>
            </a:r>
          </a:p>
          <a:p>
            <a:pPr lvl="1"/>
            <a:r>
              <a:rPr lang="en-US" sz="2400" dirty="0" smtClean="0">
                <a:solidFill>
                  <a:srgbClr val="FF0000"/>
                </a:solidFill>
              </a:rPr>
              <a:t>16 and 32 bits</a:t>
            </a:r>
          </a:p>
        </p:txBody>
      </p:sp>
      <p:pic>
        <p:nvPicPr>
          <p:cNvPr id="8" name="Picture 4"/>
          <p:cNvPicPr>
            <a:picLocks noChangeAspect="1" noChangeArrowheads="1"/>
          </p:cNvPicPr>
          <p:nvPr/>
        </p:nvPicPr>
        <p:blipFill>
          <a:blip r:embed="rId2"/>
          <a:srcRect/>
          <a:stretch>
            <a:fillRect/>
          </a:stretch>
        </p:blipFill>
        <p:spPr bwMode="auto">
          <a:xfrm>
            <a:off x="4648200" y="1981200"/>
            <a:ext cx="3846513" cy="3162300"/>
          </a:xfrm>
          <a:prstGeom prst="rect">
            <a:avLst/>
          </a:prstGeom>
          <a:noFill/>
          <a:ln w="76200">
            <a:noFill/>
            <a:miter lim="800000"/>
            <a:headEnd/>
            <a:tailEnd/>
          </a:ln>
          <a:effectLst/>
        </p:spPr>
      </p:pic>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fontScale="90000"/>
          </a:bodyPr>
          <a:lstStyle/>
          <a:p>
            <a:r>
              <a:rPr lang="en-GB" sz="2800" b="1" i="1" dirty="0" smtClean="0"/>
              <a:t/>
            </a:r>
            <a:br>
              <a:rPr lang="en-GB" sz="2800" b="1" i="1" dirty="0" smtClean="0"/>
            </a:br>
            <a:r>
              <a:rPr lang="en-GB" sz="3200" b="1" i="1" dirty="0" smtClean="0"/>
              <a:t> Graphics Definitions</a:t>
            </a:r>
            <a:br>
              <a:rPr lang="en-GB" sz="3200" b="1" i="1" dirty="0" smtClean="0"/>
            </a:br>
            <a:r>
              <a:rPr lang="en-GB" sz="3200" b="1" i="1" dirty="0" smtClean="0"/>
              <a:t>                         </a:t>
            </a:r>
            <a:r>
              <a:rPr lang="en-GB" sz="3200" i="1" dirty="0" smtClean="0"/>
              <a:t>Frame buffer</a:t>
            </a:r>
            <a:r>
              <a:rPr lang="en-US" sz="3200" i="1" dirty="0" smtClean="0"/>
              <a:t> </a:t>
            </a:r>
            <a:r>
              <a:rPr lang="en-US" sz="3500" b="1" dirty="0" smtClean="0"/>
              <a:t/>
            </a:r>
            <a:br>
              <a:rPr lang="en-US" sz="3500" b="1" dirty="0" smtClean="0"/>
            </a:br>
            <a:endParaRPr lang="en-US" sz="3500" b="1" dirty="0" smtClean="0"/>
          </a:p>
        </p:txBody>
      </p:sp>
      <p:sp>
        <p:nvSpPr>
          <p:cNvPr id="3" name="Content Placeholder 2"/>
          <p:cNvSpPr>
            <a:spLocks noGrp="1"/>
          </p:cNvSpPr>
          <p:nvPr>
            <p:ph idx="1"/>
          </p:nvPr>
        </p:nvSpPr>
        <p:spPr>
          <a:xfrm>
            <a:off x="0" y="1066800"/>
            <a:ext cx="9144000" cy="4076700"/>
          </a:xfrm>
        </p:spPr>
        <p:txBody>
          <a:bodyPr>
            <a:normAutofit/>
          </a:bodyPr>
          <a:lstStyle/>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000" b="1" dirty="0" smtClean="0">
              <a:solidFill>
                <a:srgbClr val="FF0000"/>
              </a:solidFill>
            </a:endParaRPr>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US" sz="10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US" sz="2400" dirty="0" smtClean="0"/>
          </a:p>
          <a:p>
            <a:pPr marL="336550" indent="-336550">
              <a:lnSpc>
                <a:spcPct val="86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dirty="0" smtClean="0"/>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21/23</a:t>
            </a:r>
            <a:endParaRPr lang="en-US" sz="1000" dirty="0"/>
          </a:p>
        </p:txBody>
      </p:sp>
      <p:sp>
        <p:nvSpPr>
          <p:cNvPr id="7" name="Rectangle 6"/>
          <p:cNvSpPr/>
          <p:nvPr/>
        </p:nvSpPr>
        <p:spPr>
          <a:xfrm>
            <a:off x="0" y="1352550"/>
            <a:ext cx="9296400" cy="3493264"/>
          </a:xfrm>
          <a:prstGeom prst="rect">
            <a:avLst/>
          </a:prstGeom>
        </p:spPr>
        <p:txBody>
          <a:bodyPr wrap="square">
            <a:spAutoFit/>
          </a:bodyPr>
          <a:lstStyle/>
          <a:p>
            <a:pPr>
              <a:buFontTx/>
              <a:buChar char="-"/>
            </a:pPr>
            <a:r>
              <a:rPr lang="en-US" sz="2300" dirty="0" smtClean="0">
                <a:solidFill>
                  <a:srgbClr val="FF0000"/>
                </a:solidFill>
              </a:rPr>
              <a:t>16 </a:t>
            </a:r>
            <a:r>
              <a:rPr lang="en-US" sz="2300" dirty="0" smtClean="0">
                <a:solidFill>
                  <a:srgbClr val="FF0000"/>
                </a:solidFill>
              </a:rPr>
              <a:t>bits per pixel (high color</a:t>
            </a:r>
            <a:r>
              <a:rPr lang="en-US" sz="2300" dirty="0" smtClean="0">
                <a:solidFill>
                  <a:srgbClr val="FF0000"/>
                </a:solidFill>
              </a:rPr>
              <a:t>)</a:t>
            </a:r>
          </a:p>
          <a:p>
            <a:r>
              <a:rPr lang="en-US" sz="2000" dirty="0" smtClean="0">
                <a:solidFill>
                  <a:srgbClr val="FF0000"/>
                </a:solidFill>
              </a:rPr>
              <a:t> </a:t>
            </a:r>
            <a:r>
              <a:rPr lang="en-US" sz="2000" dirty="0" smtClean="0">
                <a:solidFill>
                  <a:srgbClr val="FF0000"/>
                </a:solidFill>
              </a:rPr>
              <a:t>   </a:t>
            </a:r>
            <a:r>
              <a:rPr lang="en-US" sz="2000" dirty="0" smtClean="0"/>
              <a:t>- 5 </a:t>
            </a:r>
            <a:r>
              <a:rPr lang="en-US" sz="2000" dirty="0" smtClean="0"/>
              <a:t>bits for red, 5/6 bits for green, 5 bits for </a:t>
            </a:r>
            <a:r>
              <a:rPr lang="en-US" sz="2000" dirty="0" smtClean="0"/>
              <a:t>blue</a:t>
            </a:r>
          </a:p>
          <a:p>
            <a:r>
              <a:rPr lang="en-US" sz="2000" dirty="0" smtClean="0"/>
              <a:t> </a:t>
            </a:r>
            <a:r>
              <a:rPr lang="en-US" sz="2000" dirty="0" smtClean="0"/>
              <a:t>   </a:t>
            </a:r>
            <a:endParaRPr lang="en-US" sz="1000" dirty="0" smtClean="0"/>
          </a:p>
          <a:p>
            <a:r>
              <a:rPr lang="en-US" sz="2300" dirty="0" smtClean="0">
                <a:solidFill>
                  <a:srgbClr val="FF0000"/>
                </a:solidFill>
              </a:rPr>
              <a:t>- 32 </a:t>
            </a:r>
            <a:r>
              <a:rPr lang="en-US" sz="2300" dirty="0" smtClean="0">
                <a:solidFill>
                  <a:srgbClr val="FF0000"/>
                </a:solidFill>
              </a:rPr>
              <a:t>bits per pixel (true color)</a:t>
            </a:r>
          </a:p>
          <a:p>
            <a:pPr lvl="1"/>
            <a:r>
              <a:rPr lang="en-US" sz="2000" dirty="0" smtClean="0"/>
              <a:t>8 bits for red, green, blue, and alpha</a:t>
            </a:r>
          </a:p>
          <a:p>
            <a:pPr lvl="1"/>
            <a:endParaRPr lang="en-US" sz="1000" dirty="0" smtClean="0"/>
          </a:p>
          <a:p>
            <a:pPr lvl="1"/>
            <a:endParaRPr lang="en-US" sz="1000" dirty="0" smtClean="0"/>
          </a:p>
          <a:p>
            <a:pPr>
              <a:buNone/>
            </a:pPr>
            <a:r>
              <a:rPr lang="en-US" sz="2300" dirty="0" smtClean="0">
                <a:solidFill>
                  <a:srgbClr val="FF0000"/>
                </a:solidFill>
              </a:rPr>
              <a:t>- If we want a frame buffer of 640 pixels by 480 pixels, we should allocate</a:t>
            </a:r>
            <a:r>
              <a:rPr lang="en-US" sz="2300" dirty="0" smtClean="0">
                <a:solidFill>
                  <a:srgbClr val="FF0000"/>
                </a:solidFill>
              </a:rPr>
              <a:t>:</a:t>
            </a:r>
            <a:endParaRPr lang="en-US" sz="2400" b="1" dirty="0" smtClean="0">
              <a:solidFill>
                <a:srgbClr val="FF0000"/>
              </a:solidFill>
            </a:endParaRPr>
          </a:p>
          <a:p>
            <a:pPr algn="ctr">
              <a:buFontTx/>
              <a:buNone/>
            </a:pPr>
            <a:endParaRPr lang="en-US" sz="2400" b="1" dirty="0" smtClean="0">
              <a:solidFill>
                <a:srgbClr val="0070C0"/>
              </a:solidFill>
            </a:endParaRPr>
          </a:p>
          <a:p>
            <a:pPr algn="ctr">
              <a:buFontTx/>
              <a:buNone/>
            </a:pPr>
            <a:r>
              <a:rPr lang="en-US" sz="2400" b="1" dirty="0" smtClean="0">
                <a:solidFill>
                  <a:srgbClr val="0070C0"/>
                </a:solidFill>
              </a:rPr>
              <a:t>   1.  Frame </a:t>
            </a:r>
            <a:r>
              <a:rPr lang="en-US" sz="2400" b="1" dirty="0" smtClean="0">
                <a:solidFill>
                  <a:srgbClr val="0070C0"/>
                </a:solidFill>
              </a:rPr>
              <a:t>buffer = 640*480 </a:t>
            </a:r>
            <a:r>
              <a:rPr lang="en-US" sz="2400" b="1" dirty="0" smtClean="0">
                <a:solidFill>
                  <a:srgbClr val="0070C0"/>
                </a:solidFill>
              </a:rPr>
              <a:t>*16  bits</a:t>
            </a:r>
            <a:endParaRPr lang="en-US" sz="2400" b="1" dirty="0" smtClean="0">
              <a:solidFill>
                <a:srgbClr val="0070C0"/>
              </a:solidFill>
            </a:endParaRPr>
          </a:p>
          <a:p>
            <a:pPr lvl="1"/>
            <a:r>
              <a:rPr lang="en-US" sz="2400" b="1" dirty="0" smtClean="0">
                <a:solidFill>
                  <a:srgbClr val="0070C0"/>
                </a:solidFill>
              </a:rPr>
              <a:t>                            2. </a:t>
            </a:r>
            <a:r>
              <a:rPr lang="en-US" sz="2400" b="1" dirty="0" smtClean="0">
                <a:solidFill>
                  <a:srgbClr val="0070C0"/>
                </a:solidFill>
              </a:rPr>
              <a:t> Frame </a:t>
            </a:r>
            <a:r>
              <a:rPr lang="en-US" sz="2400" b="1" dirty="0" smtClean="0">
                <a:solidFill>
                  <a:srgbClr val="0070C0"/>
                </a:solidFill>
              </a:rPr>
              <a:t>buffer = 640*480 *32  bits</a:t>
            </a:r>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fontScale="90000"/>
          </a:bodyPr>
          <a:lstStyle/>
          <a:p>
            <a:r>
              <a:rPr lang="en-US" sz="3200" b="1" i="1" dirty="0" smtClean="0"/>
              <a:t/>
            </a:r>
            <a:br>
              <a:rPr lang="en-US" sz="3200" b="1" i="1" dirty="0" smtClean="0"/>
            </a:br>
            <a:r>
              <a:rPr lang="en-US" sz="3200" b="1" i="1" dirty="0" smtClean="0"/>
              <a:t>Computer Graphics </a:t>
            </a:r>
            <a:br>
              <a:rPr lang="en-US" sz="3200" b="1" i="1" dirty="0" smtClean="0"/>
            </a:br>
            <a:r>
              <a:rPr lang="en-US" sz="3200" b="1" i="1" dirty="0" smtClean="0"/>
              <a:t>                            </a:t>
            </a:r>
            <a:r>
              <a:rPr lang="en-US" sz="3200" i="1" dirty="0" smtClean="0"/>
              <a:t>Operations</a:t>
            </a:r>
            <a:r>
              <a:rPr lang="en-US" sz="3200" b="1" i="1" dirty="0" smtClean="0"/>
              <a:t> </a:t>
            </a:r>
            <a:r>
              <a:rPr lang="en-US" sz="3500" b="1" dirty="0" smtClean="0"/>
              <a:t/>
            </a:r>
            <a:br>
              <a:rPr lang="en-US" sz="3500" b="1" dirty="0" smtClean="0"/>
            </a:br>
            <a:endParaRPr lang="en-US" sz="3500" b="1" dirty="0" smtClean="0"/>
          </a:p>
        </p:txBody>
      </p:sp>
      <p:sp>
        <p:nvSpPr>
          <p:cNvPr id="3" name="Content Placeholder 2"/>
          <p:cNvSpPr>
            <a:spLocks noGrp="1"/>
          </p:cNvSpPr>
          <p:nvPr>
            <p:ph idx="1"/>
          </p:nvPr>
        </p:nvSpPr>
        <p:spPr>
          <a:xfrm>
            <a:off x="0" y="1066800"/>
            <a:ext cx="9296400" cy="3867150"/>
          </a:xfrm>
        </p:spPr>
        <p:txBody>
          <a:bodyPr>
            <a:normAutofit/>
          </a:bodyPr>
          <a:lstStyle/>
          <a:p>
            <a:endParaRPr lang="en-US" sz="800" dirty="0" smtClean="0">
              <a:latin typeface="Times New Roman" pitchFamily="18" charset="0"/>
              <a:cs typeface="Times New Roman" pitchFamily="18" charset="0"/>
            </a:endParaRPr>
          </a:p>
          <a:p>
            <a:pPr marL="336550" indent="-336550">
              <a:lnSpc>
                <a:spcPct val="90000"/>
              </a:lnSpc>
              <a:buClr>
                <a:srgbClr val="FFFFFF"/>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2600" b="1" dirty="0" smtClean="0">
                <a:solidFill>
                  <a:srgbClr val="FF0000"/>
                </a:solidFill>
              </a:rPr>
              <a:t>Modeling</a:t>
            </a:r>
          </a:p>
          <a:p>
            <a:pPr marL="457200" indent="-457200">
              <a:buNone/>
            </a:pPr>
            <a:r>
              <a:rPr lang="en-US" sz="2400" dirty="0" smtClean="0"/>
              <a:t> - Coordinates of the ‘corners’ of objects </a:t>
            </a:r>
          </a:p>
          <a:p>
            <a:pPr marL="457200" indent="-457200">
              <a:buNone/>
            </a:pPr>
            <a:r>
              <a:rPr lang="en-US" sz="2400" dirty="0" smtClean="0"/>
              <a:t> - Primitives (</a:t>
            </a:r>
            <a:r>
              <a:rPr lang="en-US" sz="2400" dirty="0" smtClean="0"/>
              <a:t>2D </a:t>
            </a:r>
            <a:r>
              <a:rPr lang="en-US" sz="2400" dirty="0" smtClean="0"/>
              <a:t>&amp; 3D geometric objects) </a:t>
            </a:r>
          </a:p>
          <a:p>
            <a:pPr marL="457200" indent="-457200">
              <a:buNone/>
            </a:pPr>
            <a:r>
              <a:rPr lang="en-US" sz="2400" dirty="0" smtClean="0"/>
              <a:t> - Equations that define the </a:t>
            </a:r>
            <a:r>
              <a:rPr lang="en-US" sz="2400" dirty="0" smtClean="0"/>
              <a:t>2D </a:t>
            </a:r>
            <a:r>
              <a:rPr lang="en-US" sz="2400" dirty="0" smtClean="0"/>
              <a:t>&amp; 3D shape of objects </a:t>
            </a:r>
          </a:p>
          <a:p>
            <a:pPr marL="457200" indent="-457200">
              <a:buNone/>
            </a:pPr>
            <a:r>
              <a:rPr lang="en-US" sz="2400" dirty="0" smtClean="0"/>
              <a:t> - Attributes (color, surface texture, etc.)</a:t>
            </a:r>
          </a:p>
          <a:p>
            <a:pPr marL="457200" indent="-457200">
              <a:buNone/>
            </a:pPr>
            <a:endParaRPr lang="en-US" sz="1000" dirty="0" smtClean="0"/>
          </a:p>
          <a:p>
            <a:pPr marL="457200" indent="-457200">
              <a:buNone/>
            </a:pPr>
            <a:r>
              <a:rPr lang="en-US" sz="2600" b="1" dirty="0" smtClean="0">
                <a:solidFill>
                  <a:srgbClr val="FF0000"/>
                </a:solidFill>
              </a:rPr>
              <a:t>Storing</a:t>
            </a:r>
            <a:r>
              <a:rPr lang="en-US" sz="2400" dirty="0" smtClean="0"/>
              <a:t> </a:t>
            </a:r>
          </a:p>
          <a:p>
            <a:pPr marL="457200" indent="-457200">
              <a:buNone/>
            </a:pPr>
            <a:r>
              <a:rPr lang="en-US" sz="2400" dirty="0" smtClean="0"/>
              <a:t>     - (first in memory), then on disk</a:t>
            </a:r>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22/23</a:t>
            </a:r>
            <a:endParaRPr lang="en-US" sz="1000"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fontScale="90000"/>
          </a:bodyPr>
          <a:lstStyle/>
          <a:p>
            <a:r>
              <a:rPr lang="en-US" sz="3200" b="1" i="1" dirty="0" smtClean="0"/>
              <a:t/>
            </a:r>
            <a:br>
              <a:rPr lang="en-US" sz="3200" b="1" i="1" dirty="0" smtClean="0"/>
            </a:br>
            <a:r>
              <a:rPr lang="en-US" sz="3200" b="1" i="1" dirty="0" smtClean="0"/>
              <a:t>Computer Graphics </a:t>
            </a:r>
            <a:r>
              <a:rPr lang="en-US" sz="2800" b="1" i="1" dirty="0" smtClean="0"/>
              <a:t/>
            </a:r>
            <a:br>
              <a:rPr lang="en-US" sz="2800" b="1" i="1" dirty="0" smtClean="0"/>
            </a:br>
            <a:r>
              <a:rPr lang="en-US" sz="3200" i="1" dirty="0" smtClean="0"/>
              <a:t>                            Operations </a:t>
            </a:r>
            <a:r>
              <a:rPr lang="en-US" sz="3500" b="1" dirty="0" smtClean="0"/>
              <a:t/>
            </a:r>
            <a:br>
              <a:rPr lang="en-US" sz="3500" b="1" dirty="0" smtClean="0"/>
            </a:br>
            <a:endParaRPr lang="en-US" sz="3500" b="1" dirty="0" smtClean="0"/>
          </a:p>
        </p:txBody>
      </p:sp>
      <p:sp>
        <p:nvSpPr>
          <p:cNvPr id="3" name="Content Placeholder 2"/>
          <p:cNvSpPr>
            <a:spLocks noGrp="1"/>
          </p:cNvSpPr>
          <p:nvPr>
            <p:ph idx="1"/>
          </p:nvPr>
        </p:nvSpPr>
        <p:spPr>
          <a:xfrm>
            <a:off x="0" y="1066800"/>
            <a:ext cx="9296400" cy="3867150"/>
          </a:xfrm>
        </p:spPr>
        <p:txBody>
          <a:bodyPr>
            <a:normAutofit fontScale="92500" lnSpcReduction="20000"/>
          </a:bodyPr>
          <a:lstStyle/>
          <a:p>
            <a:endParaRPr lang="en-US" sz="800" dirty="0" smtClean="0">
              <a:latin typeface="Times New Roman" pitchFamily="18" charset="0"/>
              <a:cs typeface="Times New Roman" pitchFamily="18" charset="0"/>
            </a:endParaRPr>
          </a:p>
          <a:p>
            <a:pPr marL="457200" indent="-457200">
              <a:buNone/>
            </a:pPr>
            <a:r>
              <a:rPr lang="en-US" sz="2600" b="1" dirty="0" smtClean="0">
                <a:solidFill>
                  <a:srgbClr val="FF0000"/>
                </a:solidFill>
              </a:rPr>
              <a:t>Manipulating</a:t>
            </a:r>
            <a:r>
              <a:rPr lang="en-US" sz="2400" dirty="0" smtClean="0"/>
              <a:t> </a:t>
            </a:r>
          </a:p>
          <a:p>
            <a:pPr marL="457200" indent="-457200">
              <a:buNone/>
            </a:pPr>
            <a:r>
              <a:rPr lang="en-US" sz="2400" dirty="0" smtClean="0"/>
              <a:t>  - Change shape </a:t>
            </a:r>
          </a:p>
          <a:p>
            <a:pPr marL="457200" indent="-457200">
              <a:buNone/>
            </a:pPr>
            <a:r>
              <a:rPr lang="en-US" sz="2400" dirty="0" smtClean="0"/>
              <a:t>  - Change position </a:t>
            </a:r>
          </a:p>
          <a:p>
            <a:pPr marL="457200" indent="-457200">
              <a:buNone/>
            </a:pPr>
            <a:r>
              <a:rPr lang="en-US" sz="2400" dirty="0" smtClean="0"/>
              <a:t>  - Change characteristics</a:t>
            </a:r>
          </a:p>
          <a:p>
            <a:pPr marL="457200" indent="-457200">
              <a:buNone/>
            </a:pPr>
            <a:endParaRPr lang="en-US" sz="1100" dirty="0" smtClean="0"/>
          </a:p>
          <a:p>
            <a:pPr marL="457200" indent="-457200">
              <a:buNone/>
            </a:pPr>
            <a:r>
              <a:rPr lang="en-US" sz="2600" b="1" dirty="0" smtClean="0">
                <a:solidFill>
                  <a:srgbClr val="FF0000"/>
                </a:solidFill>
              </a:rPr>
              <a:t>Rendering</a:t>
            </a:r>
          </a:p>
          <a:p>
            <a:pPr marL="457200" indent="-457200">
              <a:buNone/>
            </a:pPr>
            <a:r>
              <a:rPr lang="en-US" sz="2400" dirty="0" smtClean="0"/>
              <a:t>  - Create a picture by applying an algorithmic version of the physics of</a:t>
            </a:r>
          </a:p>
          <a:p>
            <a:pPr marL="457200" indent="-457200">
              <a:buNone/>
            </a:pPr>
            <a:r>
              <a:rPr lang="en-US" sz="2400" dirty="0" smtClean="0"/>
              <a:t>     the real world to create the artificial image.</a:t>
            </a:r>
          </a:p>
          <a:p>
            <a:pPr marL="457200" indent="-457200">
              <a:buNone/>
            </a:pPr>
            <a:endParaRPr lang="en-US" sz="1100" dirty="0" smtClean="0"/>
          </a:p>
          <a:p>
            <a:pPr marL="457200" indent="-457200">
              <a:buNone/>
            </a:pPr>
            <a:r>
              <a:rPr lang="en-US" sz="2600" b="1" dirty="0" smtClean="0">
                <a:solidFill>
                  <a:srgbClr val="FF0000"/>
                </a:solidFill>
              </a:rPr>
              <a:t>Viewing</a:t>
            </a:r>
            <a:r>
              <a:rPr lang="en-US" sz="2400" dirty="0" smtClean="0"/>
              <a:t> </a:t>
            </a:r>
          </a:p>
          <a:p>
            <a:pPr marL="457200" indent="-457200">
              <a:buNone/>
            </a:pPr>
            <a:r>
              <a:rPr lang="en-US" sz="2400" dirty="0" smtClean="0"/>
              <a:t>  -  Display scene from various viewpoints</a:t>
            </a:r>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23/23</a:t>
            </a:r>
            <a:endParaRPr lang="en-US" sz="1000"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a:bodyPr>
          <a:lstStyle/>
          <a:p>
            <a:r>
              <a:rPr lang="en-US" sz="3000" b="1" dirty="0" smtClean="0"/>
              <a:t>Evaluation &amp; Grading</a:t>
            </a:r>
            <a:endParaRPr lang="en-US" sz="3000" b="1" dirty="0"/>
          </a:p>
        </p:txBody>
      </p:sp>
      <p:sp>
        <p:nvSpPr>
          <p:cNvPr id="3" name="Content Placeholder 2"/>
          <p:cNvSpPr>
            <a:spLocks noGrp="1"/>
          </p:cNvSpPr>
          <p:nvPr>
            <p:ph idx="1"/>
          </p:nvPr>
        </p:nvSpPr>
        <p:spPr>
          <a:xfrm>
            <a:off x="0" y="1276350"/>
            <a:ext cx="9143999" cy="3733800"/>
          </a:xfrm>
        </p:spPr>
        <p:txBody>
          <a:bodyPr>
            <a:normAutofit fontScale="92500" lnSpcReduction="20000"/>
          </a:bodyPr>
          <a:lstStyle/>
          <a:p>
            <a:pPr>
              <a:buNone/>
            </a:pPr>
            <a:r>
              <a:rPr lang="en-GB" sz="2600" b="1" dirty="0" smtClean="0"/>
              <a:t>Assessment Schedule: </a:t>
            </a:r>
            <a:r>
              <a:rPr lang="en-US" sz="2600" b="1" dirty="0" smtClean="0"/>
              <a:t>3 assignments (due through the term)</a:t>
            </a:r>
          </a:p>
          <a:p>
            <a:pPr lvl="1"/>
            <a:r>
              <a:rPr lang="en-GB" sz="2600" dirty="0" smtClean="0"/>
              <a:t>Assessment 1	    Week    3</a:t>
            </a:r>
            <a:endParaRPr lang="en-US" sz="2600" dirty="0" smtClean="0"/>
          </a:p>
          <a:p>
            <a:pPr lvl="1"/>
            <a:r>
              <a:rPr lang="en-GB" sz="2600" dirty="0" smtClean="0"/>
              <a:t>Assessment 2	    Week    5</a:t>
            </a:r>
            <a:endParaRPr lang="en-US" sz="2600" dirty="0" smtClean="0"/>
          </a:p>
          <a:p>
            <a:pPr lvl="1"/>
            <a:r>
              <a:rPr lang="en-GB" sz="2600" dirty="0" smtClean="0"/>
              <a:t>Assessment 3	    Week    10</a:t>
            </a:r>
            <a:endParaRPr lang="en-US" sz="2600" dirty="0" smtClean="0"/>
          </a:p>
          <a:p>
            <a:pPr>
              <a:lnSpc>
                <a:spcPct val="90000"/>
              </a:lnSpc>
              <a:buNone/>
            </a:pPr>
            <a:endParaRPr lang="en-US" sz="2100" b="1" dirty="0" smtClean="0"/>
          </a:p>
          <a:p>
            <a:pPr>
              <a:buNone/>
            </a:pPr>
            <a:r>
              <a:rPr lang="en-US" sz="2600" b="1" dirty="0" smtClean="0"/>
              <a:t>Grading:</a:t>
            </a:r>
          </a:p>
          <a:p>
            <a:pPr lvl="1"/>
            <a:r>
              <a:rPr lang="en-GB" sz="2600" dirty="0" smtClean="0"/>
              <a:t>Mid Term Examination	                      15%</a:t>
            </a:r>
            <a:endParaRPr lang="en-US" sz="2600" dirty="0" smtClean="0"/>
          </a:p>
          <a:p>
            <a:pPr lvl="1"/>
            <a:r>
              <a:rPr lang="en-GB" sz="2600" dirty="0" smtClean="0"/>
              <a:t>Oral Examination		         10%</a:t>
            </a:r>
            <a:endParaRPr lang="en-US" sz="2600" dirty="0" smtClean="0"/>
          </a:p>
          <a:p>
            <a:pPr lvl="1"/>
            <a:r>
              <a:rPr lang="en-GB" sz="2600" dirty="0" smtClean="0"/>
              <a:t>Practical Examination		         10% + 5% (project)</a:t>
            </a:r>
          </a:p>
          <a:p>
            <a:pPr lvl="1"/>
            <a:r>
              <a:rPr lang="en-GB" sz="2600" dirty="0" smtClean="0"/>
              <a:t>Final-term Examination		         60%</a:t>
            </a:r>
            <a:endParaRPr lang="en-US" sz="2600" dirty="0" smtClean="0"/>
          </a:p>
          <a:p>
            <a:endParaRPr lang="en-US" dirty="0"/>
          </a:p>
        </p:txBody>
      </p:sp>
      <p:sp>
        <p:nvSpPr>
          <p:cNvPr id="4" name="Text Box 19"/>
          <p:cNvSpPr txBox="1">
            <a:spLocks noChangeArrowheads="1"/>
          </p:cNvSpPr>
          <p:nvPr/>
        </p:nvSpPr>
        <p:spPr bwMode="auto">
          <a:xfrm>
            <a:off x="8686801" y="4897279"/>
            <a:ext cx="457199" cy="246221"/>
          </a:xfrm>
          <a:prstGeom prst="rect">
            <a:avLst/>
          </a:prstGeom>
          <a:noFill/>
          <a:ln w="9525">
            <a:noFill/>
            <a:miter lim="800000"/>
            <a:headEnd/>
            <a:tailEnd/>
          </a:ln>
        </p:spPr>
        <p:txBody>
          <a:bodyPr wrap="square">
            <a:spAutoFit/>
          </a:bodyPr>
          <a:lstStyle/>
          <a:p>
            <a:pPr>
              <a:spcBef>
                <a:spcPct val="50000"/>
              </a:spcBef>
            </a:pPr>
            <a:r>
              <a:rPr lang="en-US" sz="1000" dirty="0" smtClean="0"/>
              <a:t>2/23</a:t>
            </a:r>
            <a:endParaRPr lang="en-US" sz="1000"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a:bodyPr>
          <a:lstStyle/>
          <a:p>
            <a:r>
              <a:rPr lang="en-US" sz="3000" b="1" dirty="0" smtClean="0"/>
              <a:t>Contents</a:t>
            </a:r>
            <a:endParaRPr lang="en-US" sz="3000" b="1" dirty="0"/>
          </a:p>
        </p:txBody>
      </p:sp>
      <p:sp>
        <p:nvSpPr>
          <p:cNvPr id="3" name="Content Placeholder 2"/>
          <p:cNvSpPr>
            <a:spLocks noGrp="1"/>
          </p:cNvSpPr>
          <p:nvPr>
            <p:ph idx="1"/>
          </p:nvPr>
        </p:nvSpPr>
        <p:spPr>
          <a:xfrm>
            <a:off x="0" y="1276350"/>
            <a:ext cx="9143999" cy="3867150"/>
          </a:xfrm>
        </p:spPr>
        <p:txBody>
          <a:bodyPr>
            <a:normAutofit/>
          </a:bodyPr>
          <a:lstStyle/>
          <a:p>
            <a:endParaRPr lang="en-US" sz="700" dirty="0" smtClean="0">
              <a:latin typeface="Times New Roman" pitchFamily="18" charset="0"/>
              <a:cs typeface="Times New Roman" pitchFamily="18" charset="0"/>
            </a:endParaRPr>
          </a:p>
          <a:p>
            <a:r>
              <a:rPr lang="en-US" dirty="0" smtClean="0"/>
              <a:t>Computer Graphics Hardware (Display and Input Devices)</a:t>
            </a:r>
          </a:p>
          <a:p>
            <a:r>
              <a:rPr lang="en-US" dirty="0" smtClean="0"/>
              <a:t>Computer Graphics Software </a:t>
            </a:r>
          </a:p>
          <a:p>
            <a:r>
              <a:rPr lang="en-US" dirty="0" smtClean="0"/>
              <a:t>Graphics Output Primitives </a:t>
            </a:r>
          </a:p>
          <a:p>
            <a:r>
              <a:rPr lang="en-US" dirty="0" smtClean="0"/>
              <a:t>2D Geometric Transformations and 2D Viewing</a:t>
            </a:r>
          </a:p>
          <a:p>
            <a:r>
              <a:rPr lang="en-US" dirty="0" smtClean="0"/>
              <a:t>3D Geometric Transformations and 3D Viewing</a:t>
            </a:r>
          </a:p>
          <a:p>
            <a:r>
              <a:rPr lang="en-US" dirty="0" smtClean="0"/>
              <a:t>Computer Animation </a:t>
            </a:r>
          </a:p>
          <a:p>
            <a:endParaRPr lang="en-US" dirty="0"/>
          </a:p>
        </p:txBody>
      </p:sp>
      <p:sp>
        <p:nvSpPr>
          <p:cNvPr id="4" name="Text Box 19"/>
          <p:cNvSpPr txBox="1">
            <a:spLocks noChangeArrowheads="1"/>
          </p:cNvSpPr>
          <p:nvPr/>
        </p:nvSpPr>
        <p:spPr bwMode="auto">
          <a:xfrm>
            <a:off x="8686801" y="4897279"/>
            <a:ext cx="457199" cy="246221"/>
          </a:xfrm>
          <a:prstGeom prst="rect">
            <a:avLst/>
          </a:prstGeom>
          <a:noFill/>
          <a:ln w="9525">
            <a:noFill/>
            <a:miter lim="800000"/>
            <a:headEnd/>
            <a:tailEnd/>
          </a:ln>
        </p:spPr>
        <p:txBody>
          <a:bodyPr wrap="square">
            <a:spAutoFit/>
          </a:bodyPr>
          <a:lstStyle/>
          <a:p>
            <a:pPr>
              <a:spcBef>
                <a:spcPct val="50000"/>
              </a:spcBef>
            </a:pPr>
            <a:r>
              <a:rPr lang="en-US" sz="1000" dirty="0" smtClean="0"/>
              <a:t>3/23</a:t>
            </a:r>
            <a:endParaRPr lang="en-US" sz="1000"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fontScale="90000"/>
          </a:bodyPr>
          <a:lstStyle/>
          <a:p>
            <a:r>
              <a:rPr lang="en-US" sz="3200" b="1" i="1" dirty="0" smtClean="0"/>
              <a:t/>
            </a:r>
            <a:br>
              <a:rPr lang="en-US" sz="3200" b="1" i="1" dirty="0" smtClean="0"/>
            </a:br>
            <a:r>
              <a:rPr lang="en-US" sz="3200" b="1" i="1" dirty="0" smtClean="0"/>
              <a:t>What Is A Computer?</a:t>
            </a:r>
            <a:r>
              <a:rPr lang="en-US" sz="2800" dirty="0" smtClean="0">
                <a:solidFill>
                  <a:srgbClr val="FF0000"/>
                </a:solidFill>
              </a:rPr>
              <a:t/>
            </a:r>
            <a:br>
              <a:rPr lang="en-US" sz="2800" dirty="0" smtClean="0">
                <a:solidFill>
                  <a:srgbClr val="FF0000"/>
                </a:solidFill>
              </a:rPr>
            </a:br>
            <a:endParaRPr lang="en-US" sz="3000" b="1" dirty="0" smtClean="0"/>
          </a:p>
        </p:txBody>
      </p:sp>
      <p:sp>
        <p:nvSpPr>
          <p:cNvPr id="3" name="Content Placeholder 2"/>
          <p:cNvSpPr>
            <a:spLocks noGrp="1"/>
          </p:cNvSpPr>
          <p:nvPr>
            <p:ph idx="1"/>
          </p:nvPr>
        </p:nvSpPr>
        <p:spPr>
          <a:xfrm>
            <a:off x="0" y="1066800"/>
            <a:ext cx="9144000" cy="3867150"/>
          </a:xfrm>
        </p:spPr>
        <p:txBody>
          <a:bodyPr>
            <a:normAutofit/>
          </a:bodyPr>
          <a:lstStyle/>
          <a:p>
            <a:endParaRPr lang="en-US" sz="800" dirty="0" smtClean="0">
              <a:latin typeface="Times New Roman" pitchFamily="18" charset="0"/>
              <a:cs typeface="Times New Roman" pitchFamily="18" charset="0"/>
            </a:endParaRPr>
          </a:p>
          <a:p>
            <a:pPr algn="just"/>
            <a:r>
              <a:rPr lang="en-US" sz="2400" dirty="0" smtClean="0">
                <a:solidFill>
                  <a:srgbClr val="FF0000"/>
                </a:solidFill>
              </a:rPr>
              <a:t>A computer </a:t>
            </a:r>
            <a:r>
              <a:rPr lang="en-US" sz="2400" dirty="0" smtClean="0"/>
              <a:t>is an electronic device, operating under the control of instructions (software) stored in its own memory unit, that can accept data (input), manipulate data (process), and produce information (output) from the processing. Generally, the term is used to describe a collection of devices that function together as a system.</a:t>
            </a:r>
          </a:p>
          <a:p>
            <a:pPr algn="just"/>
            <a:r>
              <a:rPr lang="en-US" sz="2400" dirty="0" smtClean="0">
                <a:solidFill>
                  <a:srgbClr val="FF0000"/>
                </a:solidFill>
              </a:rPr>
              <a:t>What Do Computers Do?</a:t>
            </a:r>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4/23</a:t>
            </a:r>
            <a:endParaRPr lang="en-US" sz="1000" dirty="0"/>
          </a:p>
        </p:txBody>
      </p:sp>
      <p:pic>
        <p:nvPicPr>
          <p:cNvPr id="6" name="Picture 14" descr="MCj04122660000[1]"/>
          <p:cNvPicPr>
            <a:picLocks noChangeAspect="1" noChangeArrowheads="1"/>
          </p:cNvPicPr>
          <p:nvPr/>
        </p:nvPicPr>
        <p:blipFill>
          <a:blip r:embed="rId2"/>
          <a:srcRect/>
          <a:stretch>
            <a:fillRect/>
          </a:stretch>
        </p:blipFill>
        <p:spPr bwMode="auto">
          <a:xfrm>
            <a:off x="5715000" y="3181350"/>
            <a:ext cx="2514600" cy="1905000"/>
          </a:xfrm>
          <a:prstGeom prst="rect">
            <a:avLst/>
          </a:prstGeom>
          <a:noFill/>
          <a:ln w="9525">
            <a:noFill/>
            <a:miter lim="800000"/>
            <a:headEnd/>
            <a:tailEnd/>
          </a:ln>
        </p:spPr>
      </p:pic>
      <p:sp>
        <p:nvSpPr>
          <p:cNvPr id="7" name="AutoShape 26"/>
          <p:cNvSpPr>
            <a:spLocks noChangeArrowheads="1"/>
          </p:cNvSpPr>
          <p:nvPr/>
        </p:nvSpPr>
        <p:spPr bwMode="auto">
          <a:xfrm>
            <a:off x="1219200" y="3867150"/>
            <a:ext cx="838200" cy="457200"/>
          </a:xfrm>
          <a:custGeom>
            <a:avLst/>
            <a:gdLst>
              <a:gd name="T0" fmla="*/ 628650 w 21600"/>
              <a:gd name="T1" fmla="*/ 0 h 21600"/>
              <a:gd name="T2" fmla="*/ 0 w 21600"/>
              <a:gd name="T3" fmla="*/ 228600 h 21600"/>
              <a:gd name="T4" fmla="*/ 628650 w 21600"/>
              <a:gd name="T5" fmla="*/ 457200 h 21600"/>
              <a:gd name="T6" fmla="*/ 8382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8" name="AutoShape 27"/>
          <p:cNvSpPr>
            <a:spLocks noChangeArrowheads="1"/>
          </p:cNvSpPr>
          <p:nvPr/>
        </p:nvSpPr>
        <p:spPr bwMode="auto">
          <a:xfrm>
            <a:off x="2438400" y="4248150"/>
            <a:ext cx="457200" cy="533400"/>
          </a:xfrm>
          <a:prstGeom prst="upDownArrow">
            <a:avLst>
              <a:gd name="adj1" fmla="val 50000"/>
              <a:gd name="adj2" fmla="val 23333"/>
            </a:avLst>
          </a:prstGeom>
          <a:solidFill>
            <a:schemeClr val="accent1"/>
          </a:solidFill>
          <a:ln w="9525">
            <a:solidFill>
              <a:schemeClr val="tx1"/>
            </a:solidFill>
            <a:miter lim="800000"/>
            <a:headEnd/>
            <a:tailEnd/>
          </a:ln>
        </p:spPr>
        <p:txBody>
          <a:bodyPr vert="eaVert" wrap="none" anchor="ctr"/>
          <a:lstStyle/>
          <a:p>
            <a:pPr>
              <a:spcBef>
                <a:spcPct val="20000"/>
              </a:spcBef>
              <a:buClr>
                <a:schemeClr val="accent2"/>
              </a:buClr>
              <a:buSzPct val="70000"/>
              <a:buFont typeface="Wingdings" pitchFamily="2" charset="2"/>
              <a:buChar char="l"/>
            </a:pPr>
            <a:endParaRPr lang="en-US" sz="2600">
              <a:latin typeface="Arial" charset="0"/>
            </a:endParaRPr>
          </a:p>
        </p:txBody>
      </p:sp>
      <p:sp>
        <p:nvSpPr>
          <p:cNvPr id="9" name="AutoShape 28"/>
          <p:cNvSpPr>
            <a:spLocks noChangeArrowheads="1"/>
          </p:cNvSpPr>
          <p:nvPr/>
        </p:nvSpPr>
        <p:spPr bwMode="auto">
          <a:xfrm>
            <a:off x="3276600" y="3867150"/>
            <a:ext cx="838200" cy="457200"/>
          </a:xfrm>
          <a:custGeom>
            <a:avLst/>
            <a:gdLst>
              <a:gd name="T0" fmla="*/ 628650 w 21600"/>
              <a:gd name="T1" fmla="*/ 0 h 21600"/>
              <a:gd name="T2" fmla="*/ 0 w 21600"/>
              <a:gd name="T3" fmla="*/ 228600 h 21600"/>
              <a:gd name="T4" fmla="*/ 628650 w 21600"/>
              <a:gd name="T5" fmla="*/ 457200 h 21600"/>
              <a:gd name="T6" fmla="*/ 8382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 name="Text Box 29"/>
          <p:cNvSpPr txBox="1">
            <a:spLocks noChangeArrowheads="1"/>
          </p:cNvSpPr>
          <p:nvPr/>
        </p:nvSpPr>
        <p:spPr bwMode="auto">
          <a:xfrm>
            <a:off x="228600" y="3862685"/>
            <a:ext cx="1447800" cy="461665"/>
          </a:xfrm>
          <a:prstGeom prst="rect">
            <a:avLst/>
          </a:prstGeom>
          <a:noFill/>
          <a:ln w="9525">
            <a:noFill/>
            <a:miter lim="800000"/>
            <a:headEnd/>
            <a:tailEnd/>
          </a:ln>
        </p:spPr>
        <p:txBody>
          <a:bodyPr>
            <a:spAutoFit/>
          </a:bodyPr>
          <a:lstStyle/>
          <a:p>
            <a:pPr>
              <a:spcBef>
                <a:spcPct val="50000"/>
              </a:spcBef>
            </a:pPr>
            <a:r>
              <a:rPr lang="en-US" sz="2400" dirty="0" smtClean="0"/>
              <a:t>Input</a:t>
            </a:r>
          </a:p>
        </p:txBody>
      </p:sp>
      <p:sp>
        <p:nvSpPr>
          <p:cNvPr id="11" name="Text Box 30"/>
          <p:cNvSpPr txBox="1">
            <a:spLocks noChangeArrowheads="1"/>
          </p:cNvSpPr>
          <p:nvPr/>
        </p:nvSpPr>
        <p:spPr bwMode="auto">
          <a:xfrm>
            <a:off x="2133600" y="3862685"/>
            <a:ext cx="2286000" cy="461665"/>
          </a:xfrm>
          <a:prstGeom prst="rect">
            <a:avLst/>
          </a:prstGeom>
          <a:noFill/>
          <a:ln w="9525">
            <a:noFill/>
            <a:miter lim="800000"/>
            <a:headEnd/>
            <a:tailEnd/>
          </a:ln>
        </p:spPr>
        <p:txBody>
          <a:bodyPr>
            <a:spAutoFit/>
          </a:bodyPr>
          <a:lstStyle/>
          <a:p>
            <a:pPr>
              <a:spcBef>
                <a:spcPct val="50000"/>
              </a:spcBef>
            </a:pPr>
            <a:r>
              <a:rPr lang="en-US" sz="2400" dirty="0" smtClean="0"/>
              <a:t>Process</a:t>
            </a:r>
          </a:p>
        </p:txBody>
      </p:sp>
      <p:sp>
        <p:nvSpPr>
          <p:cNvPr id="12" name="Text Box 31"/>
          <p:cNvSpPr txBox="1">
            <a:spLocks noChangeArrowheads="1"/>
          </p:cNvSpPr>
          <p:nvPr/>
        </p:nvSpPr>
        <p:spPr bwMode="auto">
          <a:xfrm>
            <a:off x="4191000" y="3862685"/>
            <a:ext cx="1981200" cy="461665"/>
          </a:xfrm>
          <a:prstGeom prst="rect">
            <a:avLst/>
          </a:prstGeom>
          <a:noFill/>
          <a:ln w="9525">
            <a:noFill/>
            <a:miter lim="800000"/>
            <a:headEnd/>
            <a:tailEnd/>
          </a:ln>
        </p:spPr>
        <p:txBody>
          <a:bodyPr>
            <a:spAutoFit/>
          </a:bodyPr>
          <a:lstStyle/>
          <a:p>
            <a:pPr>
              <a:spcBef>
                <a:spcPct val="50000"/>
              </a:spcBef>
            </a:pPr>
            <a:r>
              <a:rPr lang="en-US" sz="2400" dirty="0" smtClean="0"/>
              <a:t>Output</a:t>
            </a:r>
          </a:p>
        </p:txBody>
      </p:sp>
      <p:sp>
        <p:nvSpPr>
          <p:cNvPr id="13" name="Text Box 33"/>
          <p:cNvSpPr txBox="1">
            <a:spLocks noChangeArrowheads="1"/>
          </p:cNvSpPr>
          <p:nvPr/>
        </p:nvSpPr>
        <p:spPr bwMode="auto">
          <a:xfrm>
            <a:off x="1981200" y="4681835"/>
            <a:ext cx="2743200" cy="461665"/>
          </a:xfrm>
          <a:prstGeom prst="rect">
            <a:avLst/>
          </a:prstGeom>
          <a:noFill/>
          <a:ln w="9525">
            <a:noFill/>
            <a:miter lim="800000"/>
            <a:headEnd/>
            <a:tailEnd/>
          </a:ln>
        </p:spPr>
        <p:txBody>
          <a:bodyPr>
            <a:spAutoFit/>
          </a:bodyPr>
          <a:lstStyle/>
          <a:p>
            <a:pPr>
              <a:spcBef>
                <a:spcPct val="50000"/>
              </a:spcBef>
            </a:pPr>
            <a:r>
              <a:rPr lang="en-US" sz="2400" dirty="0" smtClean="0"/>
              <a:t>Store Data</a:t>
            </a:r>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ppt_x"/>
                                          </p:val>
                                        </p:tav>
                                        <p:tav tm="100000">
                                          <p:val>
                                            <p:strVal val="#ppt_x"/>
                                          </p:val>
                                        </p:tav>
                                      </p:tavLst>
                                    </p:anim>
                                    <p:anim calcmode="lin" valueType="num">
                                      <p:cBhvr additive="base">
                                        <p:cTn id="2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2000" fill="hold"/>
                                        <p:tgtEl>
                                          <p:spTgt spid="9"/>
                                        </p:tgtEl>
                                        <p:attrNameLst>
                                          <p:attrName>ppt_x</p:attrName>
                                        </p:attrNameLst>
                                      </p:cBhvr>
                                      <p:tavLst>
                                        <p:tav tm="0">
                                          <p:val>
                                            <p:strVal val="0-#ppt_w/2"/>
                                          </p:val>
                                        </p:tav>
                                        <p:tav tm="100000">
                                          <p:val>
                                            <p:strVal val="#ppt_x"/>
                                          </p:val>
                                        </p:tav>
                                      </p:tavLst>
                                    </p:anim>
                                    <p:anim calcmode="lin" valueType="num">
                                      <p:cBhvr additive="base">
                                        <p:cTn id="35"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Autofit/>
          </a:bodyPr>
          <a:lstStyle/>
          <a:p>
            <a:r>
              <a:rPr lang="en-US" sz="2900" b="1" i="1" dirty="0" smtClean="0"/>
              <a:t>How Does a Computer </a:t>
            </a:r>
            <a:br>
              <a:rPr lang="en-US" sz="2900" b="1" i="1" dirty="0" smtClean="0"/>
            </a:br>
            <a:r>
              <a:rPr lang="en-US" sz="2900" b="1" i="1" dirty="0" smtClean="0"/>
              <a:t>Know what to do?</a:t>
            </a:r>
          </a:p>
        </p:txBody>
      </p:sp>
      <p:sp>
        <p:nvSpPr>
          <p:cNvPr id="3" name="Content Placeholder 2"/>
          <p:cNvSpPr>
            <a:spLocks noGrp="1"/>
          </p:cNvSpPr>
          <p:nvPr>
            <p:ph idx="1"/>
          </p:nvPr>
        </p:nvSpPr>
        <p:spPr>
          <a:xfrm>
            <a:off x="0" y="1066800"/>
            <a:ext cx="9296400" cy="3867150"/>
          </a:xfrm>
        </p:spPr>
        <p:txBody>
          <a:bodyPr>
            <a:normAutofit/>
          </a:bodyPr>
          <a:lstStyle/>
          <a:p>
            <a:endParaRPr lang="en-US" sz="800" dirty="0" smtClean="0">
              <a:latin typeface="Times New Roman" pitchFamily="18" charset="0"/>
              <a:cs typeface="Times New Roman" pitchFamily="18" charset="0"/>
            </a:endParaRPr>
          </a:p>
          <a:p>
            <a:r>
              <a:rPr lang="en-US" sz="2400" dirty="0" smtClean="0"/>
              <a:t>It must be given a detailed list of instructions, called </a:t>
            </a:r>
            <a:r>
              <a:rPr lang="en-US" sz="2400" dirty="0" smtClean="0">
                <a:solidFill>
                  <a:srgbClr val="FF0000"/>
                </a:solidFill>
              </a:rPr>
              <a:t>a </a:t>
            </a:r>
            <a:r>
              <a:rPr lang="en-US" sz="2400" b="1" dirty="0" smtClean="0">
                <a:solidFill>
                  <a:srgbClr val="FF0000"/>
                </a:solidFill>
              </a:rPr>
              <a:t>compute program</a:t>
            </a:r>
            <a:r>
              <a:rPr lang="en-US" sz="2400" dirty="0" smtClean="0"/>
              <a:t> or </a:t>
            </a:r>
            <a:r>
              <a:rPr lang="en-US" sz="2400" b="1" dirty="0" smtClean="0">
                <a:solidFill>
                  <a:srgbClr val="FF0000"/>
                </a:solidFill>
              </a:rPr>
              <a:t>software</a:t>
            </a:r>
            <a:r>
              <a:rPr lang="en-US" sz="2400" dirty="0" smtClean="0"/>
              <a:t>, that tells it exactly what to do.</a:t>
            </a:r>
          </a:p>
          <a:p>
            <a:endParaRPr lang="en-US" sz="1000" dirty="0" smtClean="0"/>
          </a:p>
          <a:p>
            <a:r>
              <a:rPr lang="en-US" sz="2400" dirty="0" smtClean="0"/>
              <a:t>Before processing a specific job, the computer program corresponding to that job must be stored in memory.</a:t>
            </a:r>
          </a:p>
          <a:p>
            <a:endParaRPr lang="en-US" sz="1000" dirty="0" smtClean="0"/>
          </a:p>
          <a:p>
            <a:r>
              <a:rPr lang="en-US" sz="2400" dirty="0" smtClean="0"/>
              <a:t>Once the program is stored in memory the compute can start the operation by executing the program instructions one after the other.</a:t>
            </a:r>
            <a:endParaRPr lang="en-US" sz="2400" dirty="0"/>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5/23</a:t>
            </a:r>
            <a:endParaRPr lang="en-US" sz="1000"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a:bodyPr>
          <a:lstStyle/>
          <a:p>
            <a:r>
              <a:rPr lang="en-US" sz="2900" b="1" i="1" dirty="0" smtClean="0"/>
              <a:t>Image</a:t>
            </a:r>
          </a:p>
        </p:txBody>
      </p:sp>
      <p:sp>
        <p:nvSpPr>
          <p:cNvPr id="3" name="Content Placeholder 2"/>
          <p:cNvSpPr>
            <a:spLocks noGrp="1"/>
          </p:cNvSpPr>
          <p:nvPr>
            <p:ph idx="1"/>
          </p:nvPr>
        </p:nvSpPr>
        <p:spPr>
          <a:xfrm>
            <a:off x="0" y="1066800"/>
            <a:ext cx="9296400" cy="3867150"/>
          </a:xfrm>
        </p:spPr>
        <p:txBody>
          <a:bodyPr>
            <a:normAutofit/>
          </a:bodyPr>
          <a:lstStyle/>
          <a:p>
            <a:endParaRPr lang="en-US" sz="800" dirty="0" smtClean="0">
              <a:latin typeface="Times New Roman" pitchFamily="18" charset="0"/>
              <a:cs typeface="Times New Roman" pitchFamily="18" charset="0"/>
            </a:endParaRPr>
          </a:p>
          <a:p>
            <a:pPr>
              <a:lnSpc>
                <a:spcPct val="90000"/>
              </a:lnSpc>
              <a:buNone/>
            </a:pPr>
            <a:r>
              <a:rPr lang="en-US" sz="2400" dirty="0" smtClean="0">
                <a:latin typeface="Times New Roman" pitchFamily="18" charset="0"/>
                <a:cs typeface="Times New Roman" pitchFamily="18" charset="0"/>
              </a:rPr>
              <a:t>   -  A 2D function               and can be observed by human visual system.</a:t>
            </a:r>
          </a:p>
          <a:p>
            <a:pPr>
              <a:buNone/>
            </a:pPr>
            <a:r>
              <a:rPr lang="en-US" sz="25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and     are </a:t>
            </a:r>
            <a:r>
              <a:rPr lang="en-US" sz="2400" dirty="0" smtClean="0">
                <a:solidFill>
                  <a:srgbClr val="FF0000"/>
                </a:solidFill>
                <a:latin typeface="Times New Roman" pitchFamily="18" charset="0"/>
                <a:cs typeface="Times New Roman" pitchFamily="18" charset="0"/>
              </a:rPr>
              <a:t>spatial (plane) coordinates.</a:t>
            </a:r>
          </a:p>
          <a:p>
            <a:pPr>
              <a:buNone/>
            </a:pPr>
            <a:r>
              <a:rPr lang="en-US" sz="25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Amplitude of     is called the </a:t>
            </a:r>
            <a:r>
              <a:rPr lang="en-US" sz="2400" dirty="0" smtClean="0">
                <a:solidFill>
                  <a:srgbClr val="FF0000"/>
                </a:solidFill>
                <a:latin typeface="Times New Roman" pitchFamily="18" charset="0"/>
                <a:cs typeface="Times New Roman" pitchFamily="18" charset="0"/>
              </a:rPr>
              <a:t>intensity</a:t>
            </a:r>
            <a:r>
              <a:rPr lang="en-US" sz="2400" dirty="0" smtClean="0">
                <a:latin typeface="Times New Roman" pitchFamily="18" charset="0"/>
                <a:cs typeface="Times New Roman" pitchFamily="18" charset="0"/>
              </a:rPr>
              <a:t> or </a:t>
            </a:r>
            <a:r>
              <a:rPr lang="en-US" sz="2400" dirty="0" smtClean="0">
                <a:solidFill>
                  <a:srgbClr val="FF0000"/>
                </a:solidFill>
                <a:latin typeface="Times New Roman" pitchFamily="18" charset="0"/>
                <a:cs typeface="Times New Roman" pitchFamily="18" charset="0"/>
              </a:rPr>
              <a:t>gray level.</a:t>
            </a:r>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6/23</a:t>
            </a:r>
            <a:endParaRPr lang="en-US" sz="1000" dirty="0"/>
          </a:p>
        </p:txBody>
      </p:sp>
      <p:graphicFrame>
        <p:nvGraphicFramePr>
          <p:cNvPr id="1026" name="Object 2"/>
          <p:cNvGraphicFramePr>
            <a:graphicFrameLocks noChangeAspect="1"/>
          </p:cNvGraphicFramePr>
          <p:nvPr/>
        </p:nvGraphicFramePr>
        <p:xfrm>
          <a:off x="2263775" y="1276350"/>
          <a:ext cx="1165225" cy="427038"/>
        </p:xfrm>
        <a:graphic>
          <a:graphicData uri="http://schemas.openxmlformats.org/presentationml/2006/ole">
            <p:oleObj spid="_x0000_s1026" name="Equation" r:id="rId3" imgW="482400" imgH="203040" progId="Equation.3">
              <p:embed/>
            </p:oleObj>
          </a:graphicData>
        </a:graphic>
      </p:graphicFrame>
      <p:graphicFrame>
        <p:nvGraphicFramePr>
          <p:cNvPr id="1027" name="Object 3"/>
          <p:cNvGraphicFramePr>
            <a:graphicFrameLocks noChangeAspect="1"/>
          </p:cNvGraphicFramePr>
          <p:nvPr/>
        </p:nvGraphicFramePr>
        <p:xfrm>
          <a:off x="1263650" y="1733550"/>
          <a:ext cx="336550" cy="423863"/>
        </p:xfrm>
        <a:graphic>
          <a:graphicData uri="http://schemas.openxmlformats.org/presentationml/2006/ole">
            <p:oleObj spid="_x0000_s1027" name="Equation" r:id="rId4" imgW="139680" imgH="164880" progId="Equation.3">
              <p:embed/>
            </p:oleObj>
          </a:graphicData>
        </a:graphic>
      </p:graphicFrame>
      <p:graphicFrame>
        <p:nvGraphicFramePr>
          <p:cNvPr id="1028" name="Object 4"/>
          <p:cNvGraphicFramePr>
            <a:graphicFrameLocks noChangeAspect="1"/>
          </p:cNvGraphicFramePr>
          <p:nvPr/>
        </p:nvGraphicFramePr>
        <p:xfrm>
          <a:off x="457200" y="1733550"/>
          <a:ext cx="307975" cy="369888"/>
        </p:xfrm>
        <a:graphic>
          <a:graphicData uri="http://schemas.openxmlformats.org/presentationml/2006/ole">
            <p:oleObj spid="_x0000_s1028" name="Equation" r:id="rId5" imgW="126720" imgH="139680" progId="Equation.3">
              <p:embed/>
            </p:oleObj>
          </a:graphicData>
        </a:graphic>
      </p:graphicFrame>
      <p:graphicFrame>
        <p:nvGraphicFramePr>
          <p:cNvPr id="1029" name="Object 5"/>
          <p:cNvGraphicFramePr>
            <a:graphicFrameLocks noChangeAspect="1"/>
          </p:cNvGraphicFramePr>
          <p:nvPr/>
        </p:nvGraphicFramePr>
        <p:xfrm>
          <a:off x="2133600" y="2190750"/>
          <a:ext cx="457200" cy="427038"/>
        </p:xfrm>
        <a:graphic>
          <a:graphicData uri="http://schemas.openxmlformats.org/presentationml/2006/ole">
            <p:oleObj spid="_x0000_s1029" name="Equation" r:id="rId6" imgW="152280" imgH="203040" progId="Equation.3">
              <p:embed/>
            </p:oleObj>
          </a:graphicData>
        </a:graphic>
      </p:graphicFrame>
      <p:pic>
        <p:nvPicPr>
          <p:cNvPr id="9" name="Picture 2"/>
          <p:cNvPicPr>
            <a:picLocks noChangeAspect="1" noChangeArrowheads="1"/>
          </p:cNvPicPr>
          <p:nvPr/>
        </p:nvPicPr>
        <p:blipFill>
          <a:blip r:embed="rId7"/>
          <a:srcRect/>
          <a:stretch>
            <a:fillRect/>
          </a:stretch>
        </p:blipFill>
        <p:spPr bwMode="auto">
          <a:xfrm>
            <a:off x="914400" y="2876550"/>
            <a:ext cx="6367655" cy="2133600"/>
          </a:xfrm>
          <a:prstGeom prst="rect">
            <a:avLst/>
          </a:prstGeom>
          <a:noFill/>
          <a:ln w="9525">
            <a:noFill/>
            <a:miter lim="800000"/>
            <a:headEnd/>
            <a:tailEnd/>
          </a:ln>
          <a:effectLst/>
        </p:spPr>
      </p:pic>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a:bodyPr>
          <a:lstStyle/>
          <a:p>
            <a:r>
              <a:rPr lang="en-US" sz="2900" b="1" i="1" dirty="0" smtClean="0"/>
              <a:t>Digital Image</a:t>
            </a:r>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7/23</a:t>
            </a:r>
            <a:endParaRPr lang="en-US" sz="1000" dirty="0"/>
          </a:p>
        </p:txBody>
      </p:sp>
      <p:sp>
        <p:nvSpPr>
          <p:cNvPr id="5" name="Content Placeholder 2"/>
          <p:cNvSpPr txBox="1">
            <a:spLocks/>
          </p:cNvSpPr>
          <p:nvPr/>
        </p:nvSpPr>
        <p:spPr>
          <a:xfrm>
            <a:off x="0" y="1200150"/>
            <a:ext cx="9144000" cy="381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               are all </a:t>
            </a: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finite</a:t>
            </a:r>
            <a:r>
              <a:rPr kumimoji="0" lang="en-US" sz="2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and</a:t>
            </a:r>
            <a:r>
              <a:rPr kumimoji="0" lang="en-US" sz="2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discrete quantities</a:t>
            </a:r>
            <a:endParaRPr kumimoji="0" lang="en-US" sz="1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Composed of a finite number of elements</a:t>
            </a:r>
            <a:endParaRPr lang="en-US" sz="1000"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These elements are referred to 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picture elements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image elements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pixels</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most widely used</a:t>
            </a:r>
          </a:p>
          <a:p>
            <a:pPr marL="342900" lvl="0" indent="-342900">
              <a:spcBef>
                <a:spcPct val="20000"/>
              </a:spcBef>
              <a:defRPr/>
            </a:pPr>
            <a:r>
              <a:rPr lang="en-US" sz="2000" dirty="0" smtClean="0">
                <a:latin typeface="Times New Roman" pitchFamily="18" charset="0"/>
                <a:cs typeface="Times New Roman" pitchFamily="18" charset="0"/>
              </a:rPr>
              <a:t>   - pixels are organized in an ordered rectangular array</a:t>
            </a:r>
          </a:p>
          <a:p>
            <a:pPr marL="342900" lvl="0" indent="-342900">
              <a:spcBef>
                <a:spcPct val="20000"/>
              </a:spcBef>
              <a:defRPr/>
            </a:pPr>
            <a:r>
              <a:rPr lang="en-US" sz="2000" dirty="0" smtClean="0">
                <a:latin typeface="Times New Roman" pitchFamily="18" charset="0"/>
                <a:cs typeface="Times New Roman" pitchFamily="18" charset="0"/>
              </a:rPr>
              <a:t>   - size of an image is determined by the dimensions of this pixel array</a:t>
            </a:r>
          </a:p>
          <a:p>
            <a:pPr marL="342900" lvl="0" indent="-342900">
              <a:spcBef>
                <a:spcPct val="20000"/>
              </a:spcBef>
              <a:defRPr/>
            </a:pPr>
            <a:r>
              <a:rPr lang="en-US" sz="2000" dirty="0" smtClean="0">
                <a:latin typeface="Times New Roman" pitchFamily="18" charset="0"/>
                <a:cs typeface="Times New Roman" pitchFamily="18" charset="0"/>
              </a:rPr>
              <a:t>   - pixel array is a matrix of M columns x N rows.</a:t>
            </a:r>
          </a:p>
        </p:txBody>
      </p:sp>
      <p:graphicFrame>
        <p:nvGraphicFramePr>
          <p:cNvPr id="6" name="Object 6"/>
          <p:cNvGraphicFramePr>
            <a:graphicFrameLocks noChangeAspect="1"/>
          </p:cNvGraphicFramePr>
          <p:nvPr/>
        </p:nvGraphicFramePr>
        <p:xfrm>
          <a:off x="685800" y="1306513"/>
          <a:ext cx="1165225" cy="427037"/>
        </p:xfrm>
        <a:graphic>
          <a:graphicData uri="http://schemas.openxmlformats.org/presentationml/2006/ole">
            <p:oleObj spid="_x0000_s2050" name="Equation" r:id="rId3" imgW="482400" imgH="203040" progId="Equation.3">
              <p:embed/>
            </p:oleObj>
          </a:graphicData>
        </a:graphic>
      </p:graphicFrame>
      <p:graphicFrame>
        <p:nvGraphicFramePr>
          <p:cNvPr id="7" name="Object 7"/>
          <p:cNvGraphicFramePr>
            <a:graphicFrameLocks noChangeAspect="1"/>
          </p:cNvGraphicFramePr>
          <p:nvPr/>
        </p:nvGraphicFramePr>
        <p:xfrm>
          <a:off x="381000" y="1352550"/>
          <a:ext cx="336550" cy="423863"/>
        </p:xfrm>
        <a:graphic>
          <a:graphicData uri="http://schemas.openxmlformats.org/presentationml/2006/ole">
            <p:oleObj spid="_x0000_s2051" name="Equation" r:id="rId4" imgW="139680" imgH="164880" progId="Equation.3">
              <p:embed/>
            </p:oleObj>
          </a:graphicData>
        </a:graphic>
      </p:graphicFrame>
      <p:graphicFrame>
        <p:nvGraphicFramePr>
          <p:cNvPr id="8" name="Object 8"/>
          <p:cNvGraphicFramePr>
            <a:graphicFrameLocks noChangeAspect="1"/>
          </p:cNvGraphicFramePr>
          <p:nvPr/>
        </p:nvGraphicFramePr>
        <p:xfrm>
          <a:off x="152400" y="1352550"/>
          <a:ext cx="307975" cy="369888"/>
        </p:xfrm>
        <a:graphic>
          <a:graphicData uri="http://schemas.openxmlformats.org/presentationml/2006/ole">
            <p:oleObj spid="_x0000_s2052" name="Equation" r:id="rId5" imgW="126720" imgH="139680" progId="Equation.3">
              <p:embed/>
            </p:oleObj>
          </a:graphicData>
        </a:graphic>
      </p:graphicFrame>
      <p:pic>
        <p:nvPicPr>
          <p:cNvPr id="9" name="Picture 9"/>
          <p:cNvPicPr>
            <a:picLocks noChangeAspect="1" noChangeArrowheads="1"/>
          </p:cNvPicPr>
          <p:nvPr/>
        </p:nvPicPr>
        <p:blipFill>
          <a:blip r:embed="rId6"/>
          <a:srcRect/>
          <a:stretch>
            <a:fillRect/>
          </a:stretch>
        </p:blipFill>
        <p:spPr bwMode="auto">
          <a:xfrm>
            <a:off x="6858000" y="1352550"/>
            <a:ext cx="2286000" cy="2819400"/>
          </a:xfrm>
          <a:prstGeom prst="rect">
            <a:avLst/>
          </a:prstGeom>
          <a:noFill/>
          <a:ln w="9525">
            <a:noFill/>
            <a:miter lim="800000"/>
            <a:headEnd/>
            <a:tailEnd/>
          </a:ln>
          <a:effectLst/>
        </p:spPr>
      </p:pic>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fontScale="90000"/>
          </a:bodyPr>
          <a:lstStyle/>
          <a:p>
            <a:r>
              <a:rPr lang="en-GB" sz="3200" b="1" i="1" dirty="0" smtClean="0"/>
              <a:t>Definition of </a:t>
            </a:r>
            <a:br>
              <a:rPr lang="en-GB" sz="3200" b="1" i="1" dirty="0" smtClean="0"/>
            </a:br>
            <a:r>
              <a:rPr lang="en-GB" sz="3200" b="1" i="1" dirty="0" smtClean="0"/>
              <a:t>            Computer Graphics</a:t>
            </a:r>
            <a:endParaRPr lang="en-US" sz="3200" b="1" i="1" dirty="0" smtClean="0"/>
          </a:p>
        </p:txBody>
      </p:sp>
      <p:sp>
        <p:nvSpPr>
          <p:cNvPr id="3" name="Content Placeholder 2"/>
          <p:cNvSpPr>
            <a:spLocks noGrp="1"/>
          </p:cNvSpPr>
          <p:nvPr>
            <p:ph idx="1"/>
          </p:nvPr>
        </p:nvSpPr>
        <p:spPr>
          <a:xfrm>
            <a:off x="0" y="1066800"/>
            <a:ext cx="9144000" cy="3867150"/>
          </a:xfrm>
        </p:spPr>
        <p:txBody>
          <a:bodyPr>
            <a:normAutofit fontScale="85000" lnSpcReduction="10000"/>
          </a:bodyPr>
          <a:lstStyle/>
          <a:p>
            <a:endParaRPr lang="en-US" sz="800" dirty="0" smtClean="0">
              <a:latin typeface="Times New Roman" pitchFamily="18" charset="0"/>
              <a:cs typeface="Times New Roman" pitchFamily="18" charset="0"/>
            </a:endParaRPr>
          </a:p>
          <a:p>
            <a:pPr algn="just">
              <a:spcBef>
                <a:spcPct val="50000"/>
              </a:spcBef>
            </a:pPr>
            <a:r>
              <a:rPr lang="en-US" dirty="0" smtClean="0">
                <a:latin typeface="Times New Roman" pitchFamily="18" charset="0"/>
                <a:cs typeface="Times New Roman" pitchFamily="18" charset="0"/>
              </a:rPr>
              <a:t>Is the</a:t>
            </a:r>
            <a:r>
              <a:rPr lang="en-US" b="1" dirty="0" smtClean="0">
                <a:solidFill>
                  <a:srgbClr val="FF0000"/>
                </a:solidFill>
                <a:latin typeface="Times New Roman" pitchFamily="18" charset="0"/>
                <a:cs typeface="Times New Roman" pitchFamily="18" charset="0"/>
              </a:rPr>
              <a:t> process of creation, storage </a:t>
            </a:r>
            <a:r>
              <a:rPr lang="en-US" dirty="0" smtClean="0">
                <a:latin typeface="Times New Roman" pitchFamily="18" charset="0"/>
                <a:cs typeface="Times New Roman" pitchFamily="18" charset="0"/>
              </a:rPr>
              <a:t>and </a:t>
            </a:r>
            <a:r>
              <a:rPr lang="en-US" b="1" dirty="0" smtClean="0">
                <a:solidFill>
                  <a:srgbClr val="FF0000"/>
                </a:solidFill>
                <a:latin typeface="Times New Roman" pitchFamily="18" charset="0"/>
                <a:cs typeface="Times New Roman" pitchFamily="18" charset="0"/>
              </a:rPr>
              <a:t>manipulation</a:t>
            </a:r>
            <a:r>
              <a:rPr lang="en-US" dirty="0" smtClean="0">
                <a:latin typeface="Times New Roman" pitchFamily="18" charset="0"/>
                <a:cs typeface="Times New Roman" pitchFamily="18" charset="0"/>
              </a:rPr>
              <a:t> of models graphic images by means of a computer. </a:t>
            </a:r>
          </a:p>
          <a:p>
            <a:pPr lvl="1">
              <a:spcBef>
                <a:spcPct val="50000"/>
              </a:spcBef>
              <a:buClr>
                <a:srgbClr val="FF0000"/>
              </a:buClr>
              <a:buFont typeface="Wingdings" pitchFamily="2" charset="2"/>
              <a:buChar char="§"/>
            </a:pPr>
            <a:r>
              <a:rPr lang="en-US" sz="2400" dirty="0" smtClean="0">
                <a:latin typeface="Times New Roman" pitchFamily="18" charset="0"/>
                <a:cs typeface="Times New Roman" pitchFamily="18" charset="0"/>
              </a:rPr>
              <a:t> Computer graphics started as a technique to</a:t>
            </a:r>
            <a:r>
              <a:rPr lang="en-US" sz="2400" b="1" dirty="0" smtClean="0">
                <a:solidFill>
                  <a:srgbClr val="FF0000"/>
                </a:solidFill>
                <a:latin typeface="Times New Roman" pitchFamily="18" charset="0"/>
                <a:cs typeface="Times New Roman" pitchFamily="18" charset="0"/>
              </a:rPr>
              <a:t> enhance </a:t>
            </a:r>
            <a:r>
              <a:rPr lang="en-US" sz="2400" dirty="0" smtClean="0">
                <a:latin typeface="Times New Roman" pitchFamily="18" charset="0"/>
                <a:cs typeface="Times New Roman" pitchFamily="18" charset="0"/>
              </a:rPr>
              <a:t>the display of  information  </a:t>
            </a:r>
          </a:p>
          <a:p>
            <a:pPr lvl="1">
              <a:spcBef>
                <a:spcPct val="50000"/>
              </a:spcBef>
              <a:buClr>
                <a:srgbClr val="FF0000"/>
              </a:buClr>
              <a:buNone/>
            </a:pPr>
            <a:r>
              <a:rPr lang="en-US" sz="2400" dirty="0" smtClean="0">
                <a:latin typeface="Times New Roman" pitchFamily="18" charset="0"/>
                <a:cs typeface="Times New Roman" pitchFamily="18" charset="0"/>
              </a:rPr>
              <a:t>     generated by a computer. </a:t>
            </a:r>
          </a:p>
          <a:p>
            <a:pPr lvl="1" algn="just">
              <a:spcBef>
                <a:spcPct val="50000"/>
              </a:spcBef>
              <a:buClr>
                <a:srgbClr val="FF0000"/>
              </a:buClr>
              <a:buFont typeface="Wingdings" pitchFamily="2" charset="2"/>
              <a:buChar char="§"/>
            </a:pPr>
            <a:r>
              <a:rPr lang="en-US" sz="2400" dirty="0" smtClean="0">
                <a:latin typeface="Times New Roman" pitchFamily="18" charset="0"/>
                <a:cs typeface="Times New Roman" pitchFamily="18" charset="0"/>
              </a:rPr>
              <a:t>This ability to interpret and represent numerical data in pictures has significantly </a:t>
            </a:r>
          </a:p>
          <a:p>
            <a:pPr lvl="1" algn="just">
              <a:spcBef>
                <a:spcPct val="50000"/>
              </a:spcBef>
              <a:buClr>
                <a:srgbClr val="FF0000"/>
              </a:buClr>
              <a:buNone/>
            </a:pPr>
            <a:r>
              <a:rPr lang="en-US" sz="2400" b="1" dirty="0" smtClean="0">
                <a:solidFill>
                  <a:srgbClr val="FF0000"/>
                </a:solidFill>
                <a:latin typeface="Times New Roman" pitchFamily="18" charset="0"/>
                <a:cs typeface="Times New Roman" pitchFamily="18" charset="0"/>
              </a:rPr>
              <a:t>     increased</a:t>
            </a:r>
            <a:r>
              <a:rPr lang="en-US" sz="2400" dirty="0" smtClean="0">
                <a:latin typeface="Times New Roman" pitchFamily="18" charset="0"/>
                <a:cs typeface="Times New Roman" pitchFamily="18" charset="0"/>
              </a:rPr>
              <a:t> the </a:t>
            </a:r>
            <a:r>
              <a:rPr lang="en-US" sz="2400" b="1" dirty="0" smtClean="0">
                <a:solidFill>
                  <a:srgbClr val="FF0000"/>
                </a:solidFill>
                <a:latin typeface="Times New Roman" pitchFamily="18" charset="0"/>
                <a:cs typeface="Times New Roman" pitchFamily="18" charset="0"/>
              </a:rPr>
              <a:t>computer’s ability </a:t>
            </a:r>
            <a:r>
              <a:rPr lang="en-US" sz="2400" dirty="0" smtClean="0">
                <a:latin typeface="Times New Roman" pitchFamily="18" charset="0"/>
                <a:cs typeface="Times New Roman" pitchFamily="18" charset="0"/>
              </a:rPr>
              <a:t>to present information to the user in a clear </a:t>
            </a:r>
          </a:p>
          <a:p>
            <a:pPr lvl="1" algn="just">
              <a:spcBef>
                <a:spcPct val="50000"/>
              </a:spcBef>
              <a:buClr>
                <a:srgbClr val="FF0000"/>
              </a:buClr>
              <a:buNone/>
            </a:pPr>
            <a:r>
              <a:rPr lang="en-US" sz="2400" dirty="0" smtClean="0">
                <a:latin typeface="Times New Roman" pitchFamily="18" charset="0"/>
                <a:cs typeface="Times New Roman" pitchFamily="18" charset="0"/>
              </a:rPr>
              <a:t>    and understandable form. </a:t>
            </a:r>
          </a:p>
          <a:p>
            <a:pPr lvl="1" algn="just">
              <a:spcBef>
                <a:spcPct val="50000"/>
              </a:spcBef>
              <a:buClr>
                <a:srgbClr val="FF0000"/>
              </a:buClr>
              <a:buFont typeface="Wingdings" pitchFamily="2" charset="2"/>
              <a:buChar char="§"/>
            </a:pPr>
            <a:r>
              <a:rPr lang="en-US" sz="2400" dirty="0" smtClean="0">
                <a:latin typeface="Times New Roman" pitchFamily="18" charset="0"/>
                <a:cs typeface="Times New Roman" pitchFamily="18" charset="0"/>
              </a:rPr>
              <a:t> Large amount of data are converted into bar charts, pie charts, and graphs.  </a:t>
            </a:r>
          </a:p>
        </p:txBody>
      </p:sp>
      <p:sp>
        <p:nvSpPr>
          <p:cNvPr id="4" name="Text Box 19"/>
          <p:cNvSpPr txBox="1">
            <a:spLocks noChangeArrowheads="1"/>
          </p:cNvSpPr>
          <p:nvPr/>
        </p:nvSpPr>
        <p:spPr bwMode="auto">
          <a:xfrm>
            <a:off x="8610601" y="4897279"/>
            <a:ext cx="533400" cy="246221"/>
          </a:xfrm>
          <a:prstGeom prst="rect">
            <a:avLst/>
          </a:prstGeom>
          <a:noFill/>
          <a:ln w="9525">
            <a:noFill/>
            <a:miter lim="800000"/>
            <a:headEnd/>
            <a:tailEnd/>
          </a:ln>
        </p:spPr>
        <p:txBody>
          <a:bodyPr wrap="square">
            <a:spAutoFit/>
          </a:bodyPr>
          <a:lstStyle/>
          <a:p>
            <a:pPr>
              <a:spcBef>
                <a:spcPct val="50000"/>
              </a:spcBef>
            </a:pPr>
            <a:r>
              <a:rPr lang="en-US" sz="1000" dirty="0" smtClean="0"/>
              <a:t>8/23</a:t>
            </a:r>
            <a:endParaRPr lang="en-US" sz="1000"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2043</TotalTime>
  <Words>1186</Words>
  <Application>Microsoft Office PowerPoint</Application>
  <PresentationFormat>On-screen Show (16:9)</PresentationFormat>
  <Paragraphs>256</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Computer Graphics</vt:lpstr>
      <vt:lpstr>Course work</vt:lpstr>
      <vt:lpstr>Evaluation &amp; Grading</vt:lpstr>
      <vt:lpstr>Contents</vt:lpstr>
      <vt:lpstr> What Is A Computer? </vt:lpstr>
      <vt:lpstr>How Does a Computer  Know what to do?</vt:lpstr>
      <vt:lpstr>Image</vt:lpstr>
      <vt:lpstr>Digital Image</vt:lpstr>
      <vt:lpstr>Definition of              Computer Graphics</vt:lpstr>
      <vt:lpstr>Definition of              Computer Graphics</vt:lpstr>
      <vt:lpstr>Computer Graphics                                    fields</vt:lpstr>
      <vt:lpstr>Computer Graphics                               Applications</vt:lpstr>
      <vt:lpstr>Computer Graphics                               Applications</vt:lpstr>
      <vt:lpstr>Graphics Systems</vt:lpstr>
      <vt:lpstr> Graphics Definitions  </vt:lpstr>
      <vt:lpstr> Graphics Definitions  </vt:lpstr>
      <vt:lpstr> Graphics Definitions  </vt:lpstr>
      <vt:lpstr> Graphics Definitions                          Frame buffer  </vt:lpstr>
      <vt:lpstr>Graphics Definitions                          Frame buffer</vt:lpstr>
      <vt:lpstr>Graphics Definitions                          Frame buffer</vt:lpstr>
      <vt:lpstr>  Graphics Definitions                          Frame buffer  </vt:lpstr>
      <vt:lpstr>  Graphics Definitions                          Frame buffer  </vt:lpstr>
      <vt:lpstr> Computer Graphics                              Operations  </vt:lpstr>
      <vt:lpstr> Computer Graphics                              Operations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meto</cp:lastModifiedBy>
  <cp:revision>264</cp:revision>
  <dcterms:created xsi:type="dcterms:W3CDTF">2013-08-21T19:17:07Z</dcterms:created>
  <dcterms:modified xsi:type="dcterms:W3CDTF">2018-10-02T18:01:41Z</dcterms:modified>
</cp:coreProperties>
</file>